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3" r:id="rId6"/>
    <p:sldId id="259" r:id="rId7"/>
    <p:sldId id="266" r:id="rId8"/>
    <p:sldId id="265" r:id="rId9"/>
    <p:sldId id="270" r:id="rId10"/>
    <p:sldId id="264" r:id="rId11"/>
    <p:sldId id="260" r:id="rId12"/>
    <p:sldId id="261" r:id="rId13"/>
    <p:sldId id="262" r:id="rId14"/>
    <p:sldId id="267" r:id="rId15"/>
    <p:sldId id="268" r:id="rId16"/>
    <p:sldId id="273" r:id="rId17"/>
    <p:sldId id="271" r:id="rId18"/>
    <p:sldId id="272"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56" autoAdjust="0"/>
  </p:normalViewPr>
  <p:slideViewPr>
    <p:cSldViewPr>
      <p:cViewPr>
        <p:scale>
          <a:sx n="80" d="100"/>
          <a:sy n="80" d="100"/>
        </p:scale>
        <p:origin x="-10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50FE-4683-40ED-AFB4-9692613E750E}" type="datetimeFigureOut">
              <a:rPr lang="es-ES"/>
              <a:t>08/04/2015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A1F7-6795-4124-A3DB-99E59C33683A}" type="slidenum">
              <a:rPr lang="es-ES"/>
              <a:t>‹Nº›</a:t>
            </a:fld>
            <a:endParaRPr lang="es-ES"/>
          </a:p>
        </p:txBody>
      </p:sp>
    </p:spTree>
    <p:extLst>
      <p:ext uri="{BB962C8B-B14F-4D97-AF65-F5344CB8AC3E}">
        <p14:creationId xmlns:p14="http://schemas.microsoft.com/office/powerpoint/2010/main" val="286925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1</a:t>
            </a:fld>
            <a:endParaRPr lang="es-ES"/>
          </a:p>
        </p:txBody>
      </p:sp>
    </p:spTree>
    <p:extLst>
      <p:ext uri="{BB962C8B-B14F-4D97-AF65-F5344CB8AC3E}">
        <p14:creationId xmlns:p14="http://schemas.microsoft.com/office/powerpoint/2010/main" val="378844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10</a:t>
            </a:fld>
            <a:endParaRPr lang="es-ES"/>
          </a:p>
        </p:txBody>
      </p:sp>
    </p:spTree>
    <p:extLst>
      <p:ext uri="{BB962C8B-B14F-4D97-AF65-F5344CB8AC3E}">
        <p14:creationId xmlns:p14="http://schemas.microsoft.com/office/powerpoint/2010/main" val="324303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11</a:t>
            </a:fld>
            <a:endParaRPr lang="es-ES"/>
          </a:p>
        </p:txBody>
      </p:sp>
    </p:spTree>
    <p:extLst>
      <p:ext uri="{BB962C8B-B14F-4D97-AF65-F5344CB8AC3E}">
        <p14:creationId xmlns:p14="http://schemas.microsoft.com/office/powerpoint/2010/main" val="5678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12</a:t>
            </a:fld>
            <a:endParaRPr lang="es-ES"/>
          </a:p>
        </p:txBody>
      </p:sp>
    </p:spTree>
    <p:extLst>
      <p:ext uri="{BB962C8B-B14F-4D97-AF65-F5344CB8AC3E}">
        <p14:creationId xmlns:p14="http://schemas.microsoft.com/office/powerpoint/2010/main" val="225863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14</a:t>
            </a:fld>
            <a:endParaRPr lang="es-ES"/>
          </a:p>
        </p:txBody>
      </p:sp>
    </p:spTree>
    <p:extLst>
      <p:ext uri="{BB962C8B-B14F-4D97-AF65-F5344CB8AC3E}">
        <p14:creationId xmlns:p14="http://schemas.microsoft.com/office/powerpoint/2010/main" val="356636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15</a:t>
            </a:fld>
            <a:endParaRPr lang="es-ES"/>
          </a:p>
        </p:txBody>
      </p:sp>
    </p:spTree>
    <p:extLst>
      <p:ext uri="{BB962C8B-B14F-4D97-AF65-F5344CB8AC3E}">
        <p14:creationId xmlns:p14="http://schemas.microsoft.com/office/powerpoint/2010/main" val="375232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2</a:t>
            </a:fld>
            <a:endParaRPr lang="es-ES"/>
          </a:p>
        </p:txBody>
      </p:sp>
    </p:spTree>
    <p:extLst>
      <p:ext uri="{BB962C8B-B14F-4D97-AF65-F5344CB8AC3E}">
        <p14:creationId xmlns:p14="http://schemas.microsoft.com/office/powerpoint/2010/main" val="132008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3</a:t>
            </a:fld>
            <a:endParaRPr lang="es-ES"/>
          </a:p>
        </p:txBody>
      </p:sp>
    </p:spTree>
    <p:extLst>
      <p:ext uri="{BB962C8B-B14F-4D97-AF65-F5344CB8AC3E}">
        <p14:creationId xmlns:p14="http://schemas.microsoft.com/office/powerpoint/2010/main" val="257240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4</a:t>
            </a:fld>
            <a:endParaRPr lang="es-ES"/>
          </a:p>
        </p:txBody>
      </p:sp>
    </p:spTree>
    <p:extLst>
      <p:ext uri="{BB962C8B-B14F-4D97-AF65-F5344CB8AC3E}">
        <p14:creationId xmlns:p14="http://schemas.microsoft.com/office/powerpoint/2010/main" val="1883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5</a:t>
            </a:fld>
            <a:endParaRPr lang="es-ES"/>
          </a:p>
        </p:txBody>
      </p:sp>
    </p:spTree>
    <p:extLst>
      <p:ext uri="{BB962C8B-B14F-4D97-AF65-F5344CB8AC3E}">
        <p14:creationId xmlns:p14="http://schemas.microsoft.com/office/powerpoint/2010/main" val="213632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6</a:t>
            </a:fld>
            <a:endParaRPr lang="es-ES"/>
          </a:p>
        </p:txBody>
      </p:sp>
    </p:spTree>
    <p:extLst>
      <p:ext uri="{BB962C8B-B14F-4D97-AF65-F5344CB8AC3E}">
        <p14:creationId xmlns:p14="http://schemas.microsoft.com/office/powerpoint/2010/main" val="362780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64A1E5C-FAAF-4D33-9742-636DD99C00FB}" type="slidenum">
              <a:rPr lang="es-ES"/>
              <a:t>7</a:t>
            </a:fld>
            <a:endParaRPr lang="es-ES"/>
          </a:p>
        </p:txBody>
      </p:sp>
    </p:spTree>
    <p:extLst>
      <p:ext uri="{BB962C8B-B14F-4D97-AF65-F5344CB8AC3E}">
        <p14:creationId xmlns:p14="http://schemas.microsoft.com/office/powerpoint/2010/main" val="200588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8</a:t>
            </a:fld>
            <a:endParaRPr lang="es-ES"/>
          </a:p>
        </p:txBody>
      </p:sp>
    </p:spTree>
    <p:extLst>
      <p:ext uri="{BB962C8B-B14F-4D97-AF65-F5344CB8AC3E}">
        <p14:creationId xmlns:p14="http://schemas.microsoft.com/office/powerpoint/2010/main" val="245322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9DBA1F7-6795-4124-A3DB-99E59C33683A}" type="slidenum">
              <a:rPr lang="es-ES"/>
              <a:t>9</a:t>
            </a:fld>
            <a:endParaRPr lang="es-ES"/>
          </a:p>
        </p:txBody>
      </p:sp>
    </p:spTree>
    <p:extLst>
      <p:ext uri="{BB962C8B-B14F-4D97-AF65-F5344CB8AC3E}">
        <p14:creationId xmlns:p14="http://schemas.microsoft.com/office/powerpoint/2010/main" val="23346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Clic para editar título</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Clic para editar título</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Clic para editar título</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Clic para editar título</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Clic para editar título</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Clic para editar título</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Clic para editar título</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Clic para editar título</a:t>
            </a:r>
            <a:endParaRPr lang="es-ES"/>
          </a:p>
        </p:txBody>
      </p:sp>
      <p:sp>
        <p:nvSpPr>
          <p:cNvPr id="3" name="2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Clic para editar título</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Clic para editar título</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Arrastre la imagen al marcador de posición o haga clic en el icono para agregar</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66891A-8F0D-407D-A6A8-9078F8BFC2D0}" type="datetimeFigureOut">
              <a:rPr lang="es-ES" smtClean="0"/>
              <a:pPr/>
              <a:t>08/04/2015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E768B8-45D7-4D27-9801-1D4E6A8595B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6891A-8F0D-407D-A6A8-9078F8BFC2D0}" type="datetimeFigureOut">
              <a:rPr lang="es-ES" smtClean="0"/>
              <a:pPr/>
              <a:t>08/04/2015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768B8-45D7-4D27-9801-1D4E6A8595B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hyperlink" Target="http://nofrackingmexico.org/que-es-el-fracking/"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pub.gov.sg/water/newater/Pages/default.aspx" TargetMode="External"/><Relationship Id="rId4" Type="http://schemas.openxmlformats.org/officeDocument/2006/relationships/hyperlink" Target="http://aguaparatodos.org.m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sGQjJvmfE5Q"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Eg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7707"/>
            <a:ext cx="4864100" cy="1701800"/>
          </a:xfrm>
          <a:prstGeom prst="rect">
            <a:avLst/>
          </a:prstGeom>
        </p:spPr>
      </p:pic>
      <p:sp>
        <p:nvSpPr>
          <p:cNvPr id="4" name="CuadroTexto 3"/>
          <p:cNvSpPr txBox="1"/>
          <p:nvPr/>
        </p:nvSpPr>
        <p:spPr>
          <a:xfrm>
            <a:off x="683568" y="2175247"/>
            <a:ext cx="8131854" cy="461665"/>
          </a:xfrm>
          <a:prstGeom prst="rect">
            <a:avLst/>
          </a:prstGeom>
          <a:noFill/>
        </p:spPr>
        <p:txBody>
          <a:bodyPr wrap="none" rtlCol="0">
            <a:spAutoFit/>
          </a:bodyPr>
          <a:lstStyle/>
          <a:p>
            <a:pPr algn="ctr"/>
            <a:r>
              <a:rPr lang="es-ES" sz="2400" b="1" dirty="0" smtClean="0"/>
              <a:t>Política empresarial, ética y responsabilidad social corporativa</a:t>
            </a:r>
          </a:p>
        </p:txBody>
      </p:sp>
      <p:sp>
        <p:nvSpPr>
          <p:cNvPr id="5" name="CuadroTexto 4"/>
          <p:cNvSpPr txBox="1"/>
          <p:nvPr/>
        </p:nvSpPr>
        <p:spPr>
          <a:xfrm>
            <a:off x="7197531" y="5192032"/>
            <a:ext cx="1838965" cy="1477328"/>
          </a:xfrm>
          <a:prstGeom prst="rect">
            <a:avLst/>
          </a:prstGeom>
          <a:noFill/>
        </p:spPr>
        <p:txBody>
          <a:bodyPr wrap="none" rtlCol="0">
            <a:spAutoFit/>
          </a:bodyPr>
          <a:lstStyle/>
          <a:p>
            <a:r>
              <a:rPr lang="es-ES" b="1" dirty="0"/>
              <a:t>Alumnos: </a:t>
            </a:r>
          </a:p>
          <a:p>
            <a:pPr algn="r"/>
            <a:r>
              <a:rPr lang="es-ES" dirty="0"/>
              <a:t>Angélica Morales</a:t>
            </a:r>
          </a:p>
          <a:p>
            <a:pPr algn="r"/>
            <a:r>
              <a:rPr lang="es-ES" dirty="0"/>
              <a:t>Daniel Soto</a:t>
            </a:r>
          </a:p>
          <a:p>
            <a:pPr algn="r"/>
            <a:r>
              <a:rPr lang="es-ES" dirty="0"/>
              <a:t>Alan Domínguez</a:t>
            </a:r>
          </a:p>
          <a:p>
            <a:pPr algn="r"/>
            <a:r>
              <a:rPr lang="es-ES" dirty="0"/>
              <a:t>Fidel Salazar</a:t>
            </a:r>
          </a:p>
        </p:txBody>
      </p:sp>
      <p:pic>
        <p:nvPicPr>
          <p:cNvPr id="2" name="Imagen 1"/>
          <p:cNvPicPr>
            <a:picLocks noChangeAspect="1"/>
          </p:cNvPicPr>
          <p:nvPr/>
        </p:nvPicPr>
        <p:blipFill>
          <a:blip r:embed="rId4"/>
          <a:stretch>
            <a:fillRect/>
          </a:stretch>
        </p:blipFill>
        <p:spPr>
          <a:xfrm>
            <a:off x="34553" y="3087448"/>
            <a:ext cx="9144000" cy="14936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504" y="1124744"/>
            <a:ext cx="2139728" cy="584776"/>
          </a:xfrm>
          <a:prstGeom prst="rect">
            <a:avLst/>
          </a:prstGeom>
          <a:noFill/>
        </p:spPr>
        <p:txBody>
          <a:bodyPr wrap="none" rtlCol="0">
            <a:spAutoFit/>
          </a:bodyPr>
          <a:lstStyle/>
          <a:p>
            <a:r>
              <a:rPr lang="es-ES" sz="3200" b="1" dirty="0" smtClean="0">
                <a:solidFill>
                  <a:schemeClr val="tx2">
                    <a:lumMod val="75000"/>
                  </a:schemeClr>
                </a:solidFill>
              </a:rPr>
              <a:t>PRINCIPIOS</a:t>
            </a:r>
            <a:endParaRPr lang="es-ES" sz="3200" b="1" dirty="0">
              <a:solidFill>
                <a:schemeClr val="tx2">
                  <a:lumMod val="75000"/>
                </a:schemeClr>
              </a:solidFill>
            </a:endParaRPr>
          </a:p>
        </p:txBody>
      </p:sp>
      <p:sp>
        <p:nvSpPr>
          <p:cNvPr id="13" name="CuadroTexto 12"/>
          <p:cNvSpPr txBox="1"/>
          <p:nvPr/>
        </p:nvSpPr>
        <p:spPr>
          <a:xfrm>
            <a:off x="1547664" y="3284984"/>
            <a:ext cx="2160240" cy="530915"/>
          </a:xfrm>
          <a:prstGeom prst="rect">
            <a:avLst/>
          </a:prstGeom>
          <a:noFill/>
        </p:spPr>
        <p:txBody>
          <a:bodyPr wrap="square" rtlCol="0">
            <a:spAutoFit/>
          </a:bodyPr>
          <a:lstStyle/>
          <a:p>
            <a:endParaRPr lang="es-ES" sz="1050" dirty="0"/>
          </a:p>
          <a:p>
            <a:pPr algn="ctr"/>
            <a:r>
              <a:rPr lang="es-ES" b="1" dirty="0" smtClean="0"/>
              <a:t>Libertad</a:t>
            </a:r>
            <a:endParaRPr lang="es-ES" dirty="0"/>
          </a:p>
        </p:txBody>
      </p:sp>
      <p:pic>
        <p:nvPicPr>
          <p:cNvPr id="15" name="Imagen 14"/>
          <p:cNvPicPr>
            <a:picLocks noChangeAspect="1"/>
          </p:cNvPicPr>
          <p:nvPr/>
        </p:nvPicPr>
        <p:blipFill>
          <a:blip r:embed="rId4"/>
          <a:stretch>
            <a:fillRect/>
          </a:stretch>
        </p:blipFill>
        <p:spPr>
          <a:xfrm>
            <a:off x="1403648" y="1844824"/>
            <a:ext cx="2404138" cy="1656184"/>
          </a:xfrm>
          <a:prstGeom prst="rect">
            <a:avLst/>
          </a:prstGeom>
        </p:spPr>
      </p:pic>
      <p:sp>
        <p:nvSpPr>
          <p:cNvPr id="16" name="CuadroTexto 15"/>
          <p:cNvSpPr txBox="1"/>
          <p:nvPr/>
        </p:nvSpPr>
        <p:spPr>
          <a:xfrm>
            <a:off x="5868144" y="3284984"/>
            <a:ext cx="2160240" cy="530915"/>
          </a:xfrm>
          <a:prstGeom prst="rect">
            <a:avLst/>
          </a:prstGeom>
          <a:noFill/>
        </p:spPr>
        <p:txBody>
          <a:bodyPr wrap="square" rtlCol="0">
            <a:spAutoFit/>
          </a:bodyPr>
          <a:lstStyle/>
          <a:p>
            <a:endParaRPr lang="es-ES" sz="1050" dirty="0"/>
          </a:p>
          <a:p>
            <a:pPr algn="ctr"/>
            <a:r>
              <a:rPr lang="es-ES" b="1" dirty="0" smtClean="0"/>
              <a:t>Justicia</a:t>
            </a:r>
            <a:endParaRPr lang="es-ES" dirty="0"/>
          </a:p>
        </p:txBody>
      </p:sp>
      <p:pic>
        <p:nvPicPr>
          <p:cNvPr id="17" name="Imagen 16"/>
          <p:cNvPicPr>
            <a:picLocks noChangeAspect="1"/>
          </p:cNvPicPr>
          <p:nvPr/>
        </p:nvPicPr>
        <p:blipFill>
          <a:blip r:embed="rId5"/>
          <a:stretch>
            <a:fillRect/>
          </a:stretch>
        </p:blipFill>
        <p:spPr>
          <a:xfrm>
            <a:off x="5724128" y="1844824"/>
            <a:ext cx="2448272" cy="1659085"/>
          </a:xfrm>
          <a:prstGeom prst="rect">
            <a:avLst/>
          </a:prstGeom>
        </p:spPr>
      </p:pic>
      <p:sp>
        <p:nvSpPr>
          <p:cNvPr id="18" name="CuadroTexto 17"/>
          <p:cNvSpPr txBox="1"/>
          <p:nvPr/>
        </p:nvSpPr>
        <p:spPr>
          <a:xfrm>
            <a:off x="1547664" y="5445224"/>
            <a:ext cx="2160240" cy="530915"/>
          </a:xfrm>
          <a:prstGeom prst="rect">
            <a:avLst/>
          </a:prstGeom>
          <a:noFill/>
        </p:spPr>
        <p:txBody>
          <a:bodyPr wrap="square" rtlCol="0">
            <a:spAutoFit/>
          </a:bodyPr>
          <a:lstStyle/>
          <a:p>
            <a:endParaRPr lang="es-ES" sz="1050" dirty="0"/>
          </a:p>
          <a:p>
            <a:pPr algn="ctr"/>
            <a:r>
              <a:rPr lang="es-ES" b="1" dirty="0" smtClean="0"/>
              <a:t>Vida</a:t>
            </a:r>
            <a:endParaRPr lang="es-ES" dirty="0"/>
          </a:p>
        </p:txBody>
      </p:sp>
      <p:sp>
        <p:nvSpPr>
          <p:cNvPr id="20" name="CuadroTexto 19"/>
          <p:cNvSpPr txBox="1"/>
          <p:nvPr/>
        </p:nvSpPr>
        <p:spPr>
          <a:xfrm>
            <a:off x="5868144" y="5445224"/>
            <a:ext cx="2160240" cy="530915"/>
          </a:xfrm>
          <a:prstGeom prst="rect">
            <a:avLst/>
          </a:prstGeom>
          <a:noFill/>
        </p:spPr>
        <p:txBody>
          <a:bodyPr wrap="square" rtlCol="0">
            <a:spAutoFit/>
          </a:bodyPr>
          <a:lstStyle/>
          <a:p>
            <a:endParaRPr lang="es-ES" sz="1050" dirty="0"/>
          </a:p>
          <a:p>
            <a:pPr algn="ctr"/>
            <a:r>
              <a:rPr lang="es-ES" b="1" dirty="0" smtClean="0"/>
              <a:t>Verdad</a:t>
            </a:r>
            <a:endParaRPr lang="es-ES" dirty="0"/>
          </a:p>
        </p:txBody>
      </p:sp>
      <p:pic>
        <p:nvPicPr>
          <p:cNvPr id="22" name="Imagen 21"/>
          <p:cNvPicPr>
            <a:picLocks noChangeAspect="1"/>
          </p:cNvPicPr>
          <p:nvPr/>
        </p:nvPicPr>
        <p:blipFill>
          <a:blip r:embed="rId6"/>
          <a:stretch>
            <a:fillRect/>
          </a:stretch>
        </p:blipFill>
        <p:spPr>
          <a:xfrm>
            <a:off x="1403648" y="4293096"/>
            <a:ext cx="2440573" cy="1224136"/>
          </a:xfrm>
          <a:prstGeom prst="rect">
            <a:avLst/>
          </a:prstGeom>
        </p:spPr>
      </p:pic>
      <p:pic>
        <p:nvPicPr>
          <p:cNvPr id="23" name="Imagen 22"/>
          <p:cNvPicPr>
            <a:picLocks noChangeAspect="1"/>
          </p:cNvPicPr>
          <p:nvPr/>
        </p:nvPicPr>
        <p:blipFill>
          <a:blip r:embed="rId7"/>
          <a:stretch>
            <a:fillRect/>
          </a:stretch>
        </p:blipFill>
        <p:spPr>
          <a:xfrm>
            <a:off x="5724128" y="3861048"/>
            <a:ext cx="2448272" cy="1733046"/>
          </a:xfrm>
          <a:prstGeom prst="rect">
            <a:avLst/>
          </a:prstGeom>
        </p:spPr>
      </p:pic>
    </p:spTree>
    <p:extLst>
      <p:ext uri="{BB962C8B-B14F-4D97-AF65-F5344CB8AC3E}">
        <p14:creationId xmlns:p14="http://schemas.microsoft.com/office/powerpoint/2010/main" val="1679553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7"/>
          <p:cNvSpPr txBox="1"/>
          <p:nvPr/>
        </p:nvSpPr>
        <p:spPr>
          <a:xfrm>
            <a:off x="107504" y="1044025"/>
            <a:ext cx="5095241" cy="584775"/>
          </a:xfrm>
          <a:prstGeom prst="rect">
            <a:avLst/>
          </a:prstGeom>
          <a:noFill/>
        </p:spPr>
        <p:txBody>
          <a:bodyPr wrap="none" rtlCol="0">
            <a:spAutoFit/>
          </a:bodyPr>
          <a:lstStyle/>
          <a:p>
            <a:r>
              <a:rPr lang="es-ES" sz="3200" b="1" dirty="0" smtClean="0">
                <a:solidFill>
                  <a:schemeClr val="tx2">
                    <a:lumMod val="75000"/>
                  </a:schemeClr>
                </a:solidFill>
              </a:rPr>
              <a:t>ALTERNATIVAS DE SOLUCION</a:t>
            </a:r>
            <a:endParaRPr lang="es-ES" sz="3200" b="1" dirty="0">
              <a:solidFill>
                <a:schemeClr val="tx2">
                  <a:lumMod val="75000"/>
                </a:schemeClr>
              </a:solidFill>
            </a:endParaRPr>
          </a:p>
        </p:txBody>
      </p:sp>
      <p:pic>
        <p:nvPicPr>
          <p:cNvPr id="3" name="Imagen 5"/>
          <p:cNvPicPr>
            <a:picLocks noChangeAspect="1"/>
          </p:cNvPicPr>
          <p:nvPr/>
        </p:nvPicPr>
        <p:blipFill>
          <a:blip r:embed="rId3"/>
          <a:stretch>
            <a:fillRect/>
          </a:stretch>
        </p:blipFill>
        <p:spPr>
          <a:xfrm>
            <a:off x="0" y="-27384"/>
            <a:ext cx="9180512" cy="1077447"/>
          </a:xfrm>
          <a:prstGeom prst="rect">
            <a:avLst/>
          </a:prstGeom>
        </p:spPr>
      </p:pic>
      <p:sp>
        <p:nvSpPr>
          <p:cNvPr id="6" name="5 CuadroTexto"/>
          <p:cNvSpPr txBox="1"/>
          <p:nvPr/>
        </p:nvSpPr>
        <p:spPr>
          <a:xfrm>
            <a:off x="539552" y="2420888"/>
            <a:ext cx="5400600" cy="1323439"/>
          </a:xfrm>
          <a:prstGeom prst="rect">
            <a:avLst/>
          </a:prstGeom>
          <a:noFill/>
        </p:spPr>
        <p:txBody>
          <a:bodyPr wrap="square" rtlCol="0">
            <a:spAutoFit/>
          </a:bodyPr>
          <a:lstStyle/>
          <a:p>
            <a:pPr marL="285750" indent="-285750">
              <a:buBlip>
                <a:blip r:embed="rId4"/>
              </a:buBlip>
            </a:pPr>
            <a:r>
              <a:rPr lang="es-MX" sz="1600" dirty="0"/>
              <a:t>5 </a:t>
            </a:r>
            <a:r>
              <a:rPr lang="es-MX" sz="1600" dirty="0" err="1" smtClean="0"/>
              <a:t>mts</a:t>
            </a:r>
            <a:r>
              <a:rPr lang="es-MX" sz="1600" dirty="0" smtClean="0"/>
              <a:t> cúbicos </a:t>
            </a:r>
            <a:r>
              <a:rPr lang="es-MX" sz="1600" dirty="0"/>
              <a:t>por segundo  / </a:t>
            </a:r>
            <a:r>
              <a:rPr lang="es-MX" sz="1600" dirty="0" smtClean="0"/>
              <a:t>Expansión </a:t>
            </a:r>
            <a:r>
              <a:rPr lang="es-MX" sz="1600" dirty="0"/>
              <a:t>a 10 </a:t>
            </a:r>
            <a:r>
              <a:rPr lang="es-MX" sz="1600" dirty="0" err="1" smtClean="0"/>
              <a:t>mts</a:t>
            </a:r>
            <a:r>
              <a:rPr lang="es-MX" sz="1600" dirty="0" smtClean="0"/>
              <a:t> cúbicos.</a:t>
            </a:r>
          </a:p>
          <a:p>
            <a:pPr marL="285750" indent="-285750">
              <a:buBlip>
                <a:blip r:embed="rId4"/>
              </a:buBlip>
            </a:pPr>
            <a:r>
              <a:rPr lang="es-MX" sz="1600" dirty="0" smtClean="0"/>
              <a:t>Longitud de 102 kilómetros</a:t>
            </a:r>
          </a:p>
          <a:p>
            <a:pPr marL="285750" indent="-285750">
              <a:buBlip>
                <a:blip r:embed="rId4"/>
              </a:buBlip>
            </a:pPr>
            <a:r>
              <a:rPr lang="es-MX" sz="1600" dirty="0" smtClean="0"/>
              <a:t>Medio ambiente no sufre mas daño</a:t>
            </a:r>
          </a:p>
          <a:p>
            <a:pPr marL="285750" indent="-285750">
              <a:buBlip>
                <a:blip r:embed="rId4"/>
              </a:buBlip>
            </a:pPr>
            <a:r>
              <a:rPr lang="es-MX" sz="1600" dirty="0" smtClean="0"/>
              <a:t>Construcción de acueducto de aguas tratadas a Tamaulipas</a:t>
            </a:r>
          </a:p>
          <a:p>
            <a:pPr marL="285750" indent="-285750">
              <a:buBlip>
                <a:blip r:embed="rId4"/>
              </a:buBlip>
            </a:pPr>
            <a:r>
              <a:rPr lang="es-MX" sz="1600" dirty="0" smtClean="0"/>
              <a:t>Costo de 3 mil 400 millones /  Incremento a 10 mil millones  </a:t>
            </a:r>
            <a:endParaRPr lang="es-MX" sz="1600" dirty="0"/>
          </a:p>
        </p:txBody>
      </p:sp>
      <p:sp>
        <p:nvSpPr>
          <p:cNvPr id="7" name="6 Rectángulo redondeado"/>
          <p:cNvSpPr/>
          <p:nvPr/>
        </p:nvSpPr>
        <p:spPr>
          <a:xfrm>
            <a:off x="539552" y="1637511"/>
            <a:ext cx="4392488" cy="2793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s-MX" b="1" dirty="0"/>
              <a:t>Presa el Cuchillo – Segundo Acueducto</a:t>
            </a:r>
          </a:p>
        </p:txBody>
      </p:sp>
      <p:sp>
        <p:nvSpPr>
          <p:cNvPr id="9" name="8 Rectángulo redondeado"/>
          <p:cNvSpPr/>
          <p:nvPr/>
        </p:nvSpPr>
        <p:spPr>
          <a:xfrm>
            <a:off x="539552" y="4301807"/>
            <a:ext cx="5112568" cy="2793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s-MX" b="1" dirty="0" smtClean="0"/>
              <a:t>Programas y uso de sistemas ahorradores</a:t>
            </a:r>
            <a:endParaRPr lang="es-MX" b="1" dirty="0"/>
          </a:p>
        </p:txBody>
      </p:sp>
      <p:pic>
        <p:nvPicPr>
          <p:cNvPr id="1026" name="Picture 2" descr="http://www.milenio.com/monterrey/Archivo-Milenio_MILIMA20131016_0679_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123946"/>
            <a:ext cx="2562761" cy="173710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39552" y="4869160"/>
            <a:ext cx="7577497" cy="1815882"/>
          </a:xfrm>
          <a:prstGeom prst="rect">
            <a:avLst/>
          </a:prstGeom>
          <a:noFill/>
        </p:spPr>
        <p:txBody>
          <a:bodyPr wrap="square" rtlCol="0">
            <a:spAutoFit/>
          </a:bodyPr>
          <a:lstStyle/>
          <a:p>
            <a:pPr marL="285750" indent="-285750">
              <a:buBlip>
                <a:blip r:embed="rId4"/>
              </a:buBlip>
            </a:pPr>
            <a:r>
              <a:rPr lang="es-MX" sz="1600" dirty="0" smtClean="0"/>
              <a:t>Disminución en los últimos 10 años del 1% anual</a:t>
            </a:r>
          </a:p>
          <a:p>
            <a:pPr marL="285750" indent="-285750">
              <a:buBlip>
                <a:blip r:embed="rId4"/>
              </a:buBlip>
            </a:pPr>
            <a:r>
              <a:rPr lang="es-MX" sz="1600" dirty="0" smtClean="0"/>
              <a:t>243 litros a 219 litros por persona diarios</a:t>
            </a:r>
          </a:p>
          <a:p>
            <a:pPr marL="285750" indent="-285750">
              <a:buBlip>
                <a:blip r:embed="rId4"/>
              </a:buBlip>
            </a:pPr>
            <a:r>
              <a:rPr lang="es-MX" sz="1600" dirty="0" smtClean="0"/>
              <a:t>Reducción  de perdidas y filtraciones del 28% al 15 %</a:t>
            </a:r>
          </a:p>
          <a:p>
            <a:pPr marL="285750" indent="-285750">
              <a:buBlip>
                <a:blip r:embed="rId4"/>
              </a:buBlip>
            </a:pPr>
            <a:r>
              <a:rPr lang="es-MX" sz="1600" dirty="0" smtClean="0"/>
              <a:t>Sustitución de sanitarios y  regaderas  en 90% de casas anteriores al año 2000</a:t>
            </a:r>
          </a:p>
          <a:p>
            <a:r>
              <a:rPr lang="es-MX" sz="1600" dirty="0"/>
              <a:t> </a:t>
            </a:r>
            <a:r>
              <a:rPr lang="es-MX" sz="1600" dirty="0" smtClean="0"/>
              <a:t>       	Mil millones de pesos     </a:t>
            </a:r>
          </a:p>
          <a:p>
            <a:r>
              <a:rPr lang="es-MX" sz="1600" dirty="0"/>
              <a:t> </a:t>
            </a:r>
            <a:r>
              <a:rPr lang="es-MX" sz="1600" dirty="0" smtClean="0"/>
              <a:t>       	Ahorro de 147  a 67 l/s anual        </a:t>
            </a:r>
          </a:p>
          <a:p>
            <a:r>
              <a:rPr lang="es-MX" sz="1600" dirty="0"/>
              <a:t> </a:t>
            </a:r>
            <a:r>
              <a:rPr lang="es-MX" sz="1600" dirty="0" smtClean="0"/>
              <a:t>       	Abasto hasta 2040. </a:t>
            </a:r>
            <a:endParaRPr lang="es-MX" sz="1600" dirty="0"/>
          </a:p>
        </p:txBody>
      </p:sp>
      <p:sp>
        <p:nvSpPr>
          <p:cNvPr id="11" name="10 Elipse"/>
          <p:cNvSpPr/>
          <p:nvPr/>
        </p:nvSpPr>
        <p:spPr>
          <a:xfrm>
            <a:off x="1331640" y="596496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Elipse"/>
          <p:cNvSpPr/>
          <p:nvPr/>
        </p:nvSpPr>
        <p:spPr>
          <a:xfrm>
            <a:off x="1331640" y="618098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1331640" y="646901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56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1000"/>
                                        <p:tgtEl>
                                          <p:spTgt spid="10">
                                            <p:txEl>
                                              <p:pRg st="0" end="0"/>
                                            </p:txEl>
                                          </p:spTgt>
                                        </p:tgtEl>
                                      </p:cBhvr>
                                    </p:animEffect>
                                    <p:anim calcmode="lin" valueType="num">
                                      <p:cBhvr>
                                        <p:cTn id="3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fade">
                                      <p:cBhvr>
                                        <p:cTn id="39" dur="1000"/>
                                        <p:tgtEl>
                                          <p:spTgt spid="10">
                                            <p:txEl>
                                              <p:pRg st="1" end="1"/>
                                            </p:txEl>
                                          </p:spTgt>
                                        </p:tgtEl>
                                      </p:cBhvr>
                                    </p:animEffect>
                                    <p:anim calcmode="lin" valueType="num">
                                      <p:cBhvr>
                                        <p:cTn id="4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Effect transition="in" filter="fade">
                                      <p:cBhvr>
                                        <p:cTn id="44" dur="1000"/>
                                        <p:tgtEl>
                                          <p:spTgt spid="10">
                                            <p:txEl>
                                              <p:pRg st="2" end="2"/>
                                            </p:txEl>
                                          </p:spTgt>
                                        </p:tgtEl>
                                      </p:cBhvr>
                                    </p:animEffect>
                                    <p:anim calcmode="lin" valueType="num">
                                      <p:cBhvr>
                                        <p:cTn id="4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fade">
                                      <p:cBhvr>
                                        <p:cTn id="54" dur="1000"/>
                                        <p:tgtEl>
                                          <p:spTgt spid="10">
                                            <p:txEl>
                                              <p:pRg st="4" end="4"/>
                                            </p:txEl>
                                          </p:spTgt>
                                        </p:tgtEl>
                                      </p:cBhvr>
                                    </p:animEffect>
                                    <p:anim calcmode="lin" valueType="num">
                                      <p:cBhvr>
                                        <p:cTn id="5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animEffect transition="in" filter="fade">
                                      <p:cBhvr>
                                        <p:cTn id="59" dur="1000"/>
                                        <p:tgtEl>
                                          <p:spTgt spid="10">
                                            <p:txEl>
                                              <p:pRg st="5" end="5"/>
                                            </p:txEl>
                                          </p:spTgt>
                                        </p:tgtEl>
                                      </p:cBhvr>
                                    </p:animEffect>
                                    <p:anim calcmode="lin" valueType="num">
                                      <p:cBhvr>
                                        <p:cTn id="6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
                                            <p:txEl>
                                              <p:pRg st="6" end="6"/>
                                            </p:txEl>
                                          </p:spTgt>
                                        </p:tgtEl>
                                        <p:attrNameLst>
                                          <p:attrName>style.visibility</p:attrName>
                                        </p:attrNameLst>
                                      </p:cBhvr>
                                      <p:to>
                                        <p:strVal val="visible"/>
                                      </p:to>
                                    </p:set>
                                    <p:animEffect transition="in" filter="fade">
                                      <p:cBhvr>
                                        <p:cTn id="64" dur="1000"/>
                                        <p:tgtEl>
                                          <p:spTgt spid="10">
                                            <p:txEl>
                                              <p:pRg st="6" end="6"/>
                                            </p:txEl>
                                          </p:spTgt>
                                        </p:tgtEl>
                                      </p:cBhvr>
                                    </p:animEffect>
                                    <p:anim calcmode="lin" valueType="num">
                                      <p:cBhvr>
                                        <p:cTn id="65"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67" presetID="6" presetClass="entr" presetSubtype="16" fill="hold" grpId="0" nodeType="withEffect">
                                  <p:stCondLst>
                                    <p:cond delay="1000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par>
                                <p:cTn id="70" presetID="6" presetClass="entr" presetSubtype="16" fill="hold" grpId="0" nodeType="withEffect">
                                  <p:stCondLst>
                                    <p:cond delay="10000"/>
                                  </p:stCondLst>
                                  <p:childTnLst>
                                    <p:set>
                                      <p:cBhvr>
                                        <p:cTn id="71" dur="1" fill="hold">
                                          <p:stCondLst>
                                            <p:cond delay="0"/>
                                          </p:stCondLst>
                                        </p:cTn>
                                        <p:tgtEl>
                                          <p:spTgt spid="13"/>
                                        </p:tgtEl>
                                        <p:attrNameLst>
                                          <p:attrName>style.visibility</p:attrName>
                                        </p:attrNameLst>
                                      </p:cBhvr>
                                      <p:to>
                                        <p:strVal val="visible"/>
                                      </p:to>
                                    </p:set>
                                    <p:animEffect transition="in" filter="circle(in)">
                                      <p:cBhvr>
                                        <p:cTn id="72" dur="2000"/>
                                        <p:tgtEl>
                                          <p:spTgt spid="13"/>
                                        </p:tgtEl>
                                      </p:cBhvr>
                                    </p:animEffect>
                                  </p:childTnLst>
                                </p:cTn>
                              </p:par>
                              <p:par>
                                <p:cTn id="73" presetID="6" presetClass="entr" presetSubtype="16" fill="hold" grpId="0" nodeType="withEffect">
                                  <p:stCondLst>
                                    <p:cond delay="10000"/>
                                  </p:stCondLst>
                                  <p:childTnLst>
                                    <p:set>
                                      <p:cBhvr>
                                        <p:cTn id="74" dur="1" fill="hold">
                                          <p:stCondLst>
                                            <p:cond delay="0"/>
                                          </p:stCondLst>
                                        </p:cTn>
                                        <p:tgtEl>
                                          <p:spTgt spid="14"/>
                                        </p:tgtEl>
                                        <p:attrNameLst>
                                          <p:attrName>style.visibility</p:attrName>
                                        </p:attrNameLst>
                                      </p:cBhvr>
                                      <p:to>
                                        <p:strVal val="visible"/>
                                      </p:to>
                                    </p:set>
                                    <p:animEffect transition="in" filter="circle(in)">
                                      <p:cBhvr>
                                        <p:cTn id="7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allAtOnce"/>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3"/>
          <a:stretch>
            <a:fillRect/>
          </a:stretch>
        </p:blipFill>
        <p:spPr>
          <a:xfrm>
            <a:off x="0" y="-27384"/>
            <a:ext cx="9180512" cy="1077447"/>
          </a:xfrm>
          <a:prstGeom prst="rect">
            <a:avLst/>
          </a:prstGeom>
        </p:spPr>
      </p:pic>
      <p:sp>
        <p:nvSpPr>
          <p:cNvPr id="5" name="CuadroTexto 7"/>
          <p:cNvSpPr txBox="1"/>
          <p:nvPr/>
        </p:nvSpPr>
        <p:spPr>
          <a:xfrm>
            <a:off x="107504" y="1124744"/>
            <a:ext cx="5095241" cy="584775"/>
          </a:xfrm>
          <a:prstGeom prst="rect">
            <a:avLst/>
          </a:prstGeom>
          <a:noFill/>
        </p:spPr>
        <p:txBody>
          <a:bodyPr wrap="none" rtlCol="0">
            <a:spAutoFit/>
          </a:bodyPr>
          <a:lstStyle/>
          <a:p>
            <a:r>
              <a:rPr lang="es-ES" sz="3200" b="1" dirty="0" smtClean="0">
                <a:solidFill>
                  <a:schemeClr val="tx2">
                    <a:lumMod val="75000"/>
                  </a:schemeClr>
                </a:solidFill>
              </a:rPr>
              <a:t>ALTERNATIVAS DE SOLUCION</a:t>
            </a:r>
            <a:endParaRPr lang="es-ES" sz="3200" b="1" dirty="0">
              <a:solidFill>
                <a:schemeClr val="tx2">
                  <a:lumMod val="75000"/>
                </a:schemeClr>
              </a:solidFill>
            </a:endParaRPr>
          </a:p>
        </p:txBody>
      </p:sp>
      <p:sp>
        <p:nvSpPr>
          <p:cNvPr id="9" name="8 Rectángulo redondeado"/>
          <p:cNvSpPr/>
          <p:nvPr/>
        </p:nvSpPr>
        <p:spPr>
          <a:xfrm>
            <a:off x="539552" y="1709519"/>
            <a:ext cx="4392488" cy="2793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s-MX" b="1" dirty="0" err="1" smtClean="0"/>
              <a:t>Newater</a:t>
            </a:r>
            <a:r>
              <a:rPr lang="es-MX" b="1" dirty="0" smtClean="0"/>
              <a:t> </a:t>
            </a:r>
            <a:endParaRPr lang="es-MX" b="1" dirty="0"/>
          </a:p>
        </p:txBody>
      </p:sp>
      <p:sp>
        <p:nvSpPr>
          <p:cNvPr id="10" name="9 Rectángulo redondeado"/>
          <p:cNvSpPr/>
          <p:nvPr/>
        </p:nvSpPr>
        <p:spPr>
          <a:xfrm>
            <a:off x="539552" y="4293096"/>
            <a:ext cx="5112568" cy="27932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s-MX" b="1" dirty="0" smtClean="0"/>
              <a:t>Cosecha de agua</a:t>
            </a:r>
            <a:endParaRPr lang="es-MX" b="1" dirty="0"/>
          </a:p>
        </p:txBody>
      </p:sp>
      <p:sp>
        <p:nvSpPr>
          <p:cNvPr id="11" name="10 CuadroTexto"/>
          <p:cNvSpPr txBox="1"/>
          <p:nvPr/>
        </p:nvSpPr>
        <p:spPr>
          <a:xfrm>
            <a:off x="611560" y="2302421"/>
            <a:ext cx="6048672" cy="1846659"/>
          </a:xfrm>
          <a:prstGeom prst="rect">
            <a:avLst/>
          </a:prstGeom>
          <a:noFill/>
        </p:spPr>
        <p:txBody>
          <a:bodyPr wrap="square" rtlCol="0">
            <a:spAutoFit/>
          </a:bodyPr>
          <a:lstStyle/>
          <a:p>
            <a:pPr marL="285750" indent="-285750">
              <a:buBlip>
                <a:blip r:embed="rId4"/>
              </a:buBlip>
            </a:pPr>
            <a:r>
              <a:rPr lang="es-MX" sz="1600" dirty="0" smtClean="0"/>
              <a:t>Modelo probado en Singapur desde 2003 </a:t>
            </a:r>
          </a:p>
          <a:p>
            <a:pPr marL="285750" indent="-285750">
              <a:buBlip>
                <a:blip r:embed="rId4"/>
              </a:buBlip>
            </a:pPr>
            <a:r>
              <a:rPr lang="es-MX" sz="1600" dirty="0" smtClean="0"/>
              <a:t>Abasto para 30% de la población 1.6 millones de habitantes </a:t>
            </a:r>
          </a:p>
          <a:p>
            <a:pPr marL="285750" indent="-285750">
              <a:buBlip>
                <a:blip r:embed="rId4"/>
              </a:buBlip>
            </a:pPr>
            <a:r>
              <a:rPr lang="es-MX" sz="1600" dirty="0" smtClean="0"/>
              <a:t>Agua 100% potable por arriba de estándares internacionales</a:t>
            </a:r>
          </a:p>
          <a:p>
            <a:pPr marL="285750" indent="-285750">
              <a:buBlip>
                <a:blip r:embed="rId4"/>
              </a:buBlip>
            </a:pPr>
            <a:r>
              <a:rPr lang="es-MX" sz="1600" dirty="0" smtClean="0"/>
              <a:t>Agua renovable No daña el medio ambiente</a:t>
            </a:r>
          </a:p>
          <a:p>
            <a:pPr marL="285750" indent="-285750">
              <a:buBlip>
                <a:blip r:embed="rId4"/>
              </a:buBlip>
            </a:pPr>
            <a:r>
              <a:rPr lang="es-MX" sz="1600" dirty="0" smtClean="0"/>
              <a:t>Se ajusta la calidad según el uso</a:t>
            </a:r>
            <a:endParaRPr lang="es-MX" sz="1600" dirty="0"/>
          </a:p>
          <a:p>
            <a:pPr marL="285750" indent="-285750">
              <a:buBlip>
                <a:blip r:embed="rId4"/>
              </a:buBlip>
            </a:pPr>
            <a:r>
              <a:rPr lang="es-MX" sz="1600" dirty="0" smtClean="0"/>
              <a:t>Costo de 6,500 millones de pesos</a:t>
            </a:r>
          </a:p>
          <a:p>
            <a:endParaRPr lang="es-MX" dirty="0"/>
          </a:p>
        </p:txBody>
      </p:sp>
      <p:pic>
        <p:nvPicPr>
          <p:cNvPr id="12" name="11 Imagen" descr="C:\Users\danie_000\Downloads\Newater Ciclo.jpg"/>
          <p:cNvPicPr/>
          <p:nvPr/>
        </p:nvPicPr>
        <p:blipFill rotWithShape="1">
          <a:blip r:embed="rId5" cstate="print">
            <a:extLst>
              <a:ext uri="{28A0092B-C50C-407E-A947-70E740481C1C}">
                <a14:useLocalDpi xmlns:a14="http://schemas.microsoft.com/office/drawing/2010/main" val="0"/>
              </a:ext>
            </a:extLst>
          </a:blip>
          <a:srcRect b="9353"/>
          <a:stretch/>
        </p:blipFill>
        <p:spPr bwMode="auto">
          <a:xfrm>
            <a:off x="6444208" y="1815504"/>
            <a:ext cx="2304256" cy="2245858"/>
          </a:xfrm>
          <a:prstGeom prst="rect">
            <a:avLst/>
          </a:prstGeom>
          <a:noFill/>
          <a:ln>
            <a:noFill/>
          </a:ln>
        </p:spPr>
      </p:pic>
      <p:sp>
        <p:nvSpPr>
          <p:cNvPr id="14" name="13 CuadroTexto"/>
          <p:cNvSpPr txBox="1"/>
          <p:nvPr/>
        </p:nvSpPr>
        <p:spPr>
          <a:xfrm>
            <a:off x="611560" y="4966717"/>
            <a:ext cx="6048672" cy="1600438"/>
          </a:xfrm>
          <a:prstGeom prst="rect">
            <a:avLst/>
          </a:prstGeom>
          <a:noFill/>
        </p:spPr>
        <p:txBody>
          <a:bodyPr wrap="square" rtlCol="0">
            <a:spAutoFit/>
          </a:bodyPr>
          <a:lstStyle/>
          <a:p>
            <a:pPr marL="285750" indent="-285750">
              <a:buBlip>
                <a:blip r:embed="rId4"/>
              </a:buBlip>
            </a:pPr>
            <a:r>
              <a:rPr lang="es-MX" sz="1600" dirty="0" smtClean="0"/>
              <a:t>Captación de Agua de lluvia</a:t>
            </a:r>
          </a:p>
          <a:p>
            <a:pPr marL="285750" indent="-285750">
              <a:buBlip>
                <a:blip r:embed="rId4"/>
              </a:buBlip>
            </a:pPr>
            <a:r>
              <a:rPr lang="es-MX" sz="1600" dirty="0"/>
              <a:t>Temporadas de lluvia en Nuevo León</a:t>
            </a:r>
            <a:r>
              <a:rPr lang="es-MX" sz="1600" dirty="0" smtClean="0"/>
              <a:t>.</a:t>
            </a:r>
          </a:p>
          <a:p>
            <a:pPr marL="285750" indent="-285750">
              <a:buBlip>
                <a:blip r:embed="rId4"/>
              </a:buBlip>
            </a:pPr>
            <a:r>
              <a:rPr lang="es-MX" sz="1600" dirty="0" smtClean="0"/>
              <a:t>Se reduce el 50% del uso de agua cotidiano.</a:t>
            </a:r>
          </a:p>
          <a:p>
            <a:pPr marL="285750" indent="-285750">
              <a:buBlip>
                <a:blip r:embed="rId4"/>
              </a:buBlip>
            </a:pPr>
            <a:r>
              <a:rPr lang="es-MX" sz="1600" dirty="0" smtClean="0"/>
              <a:t>Filtro y purificación en nuevos dispositivos.</a:t>
            </a:r>
          </a:p>
          <a:p>
            <a:pPr marL="285750" indent="-285750">
              <a:buBlip>
                <a:blip r:embed="rId4"/>
              </a:buBlip>
            </a:pPr>
            <a:r>
              <a:rPr lang="es-MX" sz="1600" dirty="0" smtClean="0"/>
              <a:t>Abasto de 200 litros diarios para 5 personas por 1 mes</a:t>
            </a:r>
          </a:p>
          <a:p>
            <a:endParaRPr lang="es-MX" dirty="0"/>
          </a:p>
        </p:txBody>
      </p:sp>
      <p:pic>
        <p:nvPicPr>
          <p:cNvPr id="2050" name="Picture 2" descr="http://buenasnoticiasdurango.com/wp-content/uploads/2015/02/getImgBi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869160"/>
            <a:ext cx="1546870" cy="154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2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75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7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2"/>
          <a:stretch>
            <a:fillRect/>
          </a:stretch>
        </p:blipFill>
        <p:spPr>
          <a:xfrm>
            <a:off x="0" y="-27384"/>
            <a:ext cx="9180512" cy="1077447"/>
          </a:xfrm>
          <a:prstGeom prst="rect">
            <a:avLst/>
          </a:prstGeom>
        </p:spPr>
      </p:pic>
      <p:sp>
        <p:nvSpPr>
          <p:cNvPr id="3" name="2 Rectángulo"/>
          <p:cNvSpPr/>
          <p:nvPr/>
        </p:nvSpPr>
        <p:spPr>
          <a:xfrm>
            <a:off x="1331640" y="2060848"/>
            <a:ext cx="5742384" cy="646331"/>
          </a:xfrm>
          <a:prstGeom prst="rect">
            <a:avLst/>
          </a:prstGeom>
        </p:spPr>
        <p:txBody>
          <a:bodyPr wrap="square">
            <a:spAutoFit/>
          </a:bodyPr>
          <a:lstStyle/>
          <a:p>
            <a:r>
              <a:rPr lang="es-ES_tradnl" dirty="0"/>
              <a:t>Alianza mexicana contra el </a:t>
            </a:r>
            <a:r>
              <a:rPr lang="es-ES_tradnl" dirty="0" err="1"/>
              <a:t>fracking</a:t>
            </a:r>
            <a:r>
              <a:rPr lang="es-ES_tradnl" dirty="0"/>
              <a:t>. ¿qué es el </a:t>
            </a:r>
            <a:r>
              <a:rPr lang="es-ES_tradnl" dirty="0" err="1"/>
              <a:t>fracking</a:t>
            </a:r>
            <a:r>
              <a:rPr lang="es-ES_tradnl" dirty="0"/>
              <a:t>?  </a:t>
            </a:r>
            <a:r>
              <a:rPr lang="es-ES_tradnl" dirty="0">
                <a:hlinkClick r:id="rId3"/>
              </a:rPr>
              <a:t>http://nofrackingmexico.org/que-es-el-fracking/</a:t>
            </a:r>
            <a:endParaRPr lang="es-MX" dirty="0"/>
          </a:p>
        </p:txBody>
      </p:sp>
      <p:sp>
        <p:nvSpPr>
          <p:cNvPr id="4" name="3 Rectángulo"/>
          <p:cNvSpPr/>
          <p:nvPr/>
        </p:nvSpPr>
        <p:spPr>
          <a:xfrm>
            <a:off x="1331640" y="2967335"/>
            <a:ext cx="5976664" cy="923330"/>
          </a:xfrm>
          <a:prstGeom prst="rect">
            <a:avLst/>
          </a:prstGeom>
        </p:spPr>
        <p:txBody>
          <a:bodyPr wrap="square">
            <a:spAutoFit/>
          </a:bodyPr>
          <a:lstStyle/>
          <a:p>
            <a:r>
              <a:rPr lang="es-ES_tradnl" dirty="0"/>
              <a:t>Agua para todos</a:t>
            </a:r>
            <a:endParaRPr lang="es-MX" dirty="0"/>
          </a:p>
          <a:p>
            <a:r>
              <a:rPr lang="es-ES_tradnl" u="sng" dirty="0">
                <a:hlinkClick r:id="rId4"/>
              </a:rPr>
              <a:t>http://</a:t>
            </a:r>
            <a:r>
              <a:rPr lang="es-ES_tradnl" u="sng" dirty="0" smtClean="0">
                <a:hlinkClick r:id="rId4"/>
              </a:rPr>
              <a:t>aguaparatodos.org.mx</a:t>
            </a:r>
            <a:endParaRPr lang="es-ES_tradnl" u="sng" dirty="0" smtClean="0"/>
          </a:p>
          <a:p>
            <a:endParaRPr lang="es-MX" dirty="0"/>
          </a:p>
        </p:txBody>
      </p:sp>
      <p:sp>
        <p:nvSpPr>
          <p:cNvPr id="5" name="4 Rectángulo"/>
          <p:cNvSpPr/>
          <p:nvPr/>
        </p:nvSpPr>
        <p:spPr>
          <a:xfrm>
            <a:off x="1259632" y="3861048"/>
            <a:ext cx="5814392" cy="646331"/>
          </a:xfrm>
          <a:prstGeom prst="rect">
            <a:avLst/>
          </a:prstGeom>
        </p:spPr>
        <p:txBody>
          <a:bodyPr wrap="square">
            <a:spAutoFit/>
          </a:bodyPr>
          <a:lstStyle/>
          <a:p>
            <a:r>
              <a:rPr lang="es-ES_tradnl" dirty="0"/>
              <a:t>Agencia Nacional de Agua de Singapur</a:t>
            </a:r>
            <a:endParaRPr lang="es-MX" dirty="0"/>
          </a:p>
          <a:p>
            <a:r>
              <a:rPr lang="es-ES_tradnl" u="sng" dirty="0">
                <a:hlinkClick r:id="rId5"/>
              </a:rPr>
              <a:t>http://www.pub.gov.sg/water/newater/Pages/default.aspx</a:t>
            </a:r>
            <a:endParaRPr lang="es-MX" dirty="0"/>
          </a:p>
        </p:txBody>
      </p:sp>
      <p:sp>
        <p:nvSpPr>
          <p:cNvPr id="6" name="5 Rectángulo"/>
          <p:cNvSpPr/>
          <p:nvPr/>
        </p:nvSpPr>
        <p:spPr>
          <a:xfrm>
            <a:off x="1277888" y="4892967"/>
            <a:ext cx="6318448" cy="923330"/>
          </a:xfrm>
          <a:prstGeom prst="rect">
            <a:avLst/>
          </a:prstGeom>
        </p:spPr>
        <p:txBody>
          <a:bodyPr wrap="square">
            <a:spAutoFit/>
          </a:bodyPr>
          <a:lstStyle/>
          <a:p>
            <a:r>
              <a:rPr lang="es-ES_tradnl" dirty="0"/>
              <a:t>Entrevista con Raúl Rubio Cano, premio periodismo nacional 2002 por la Federación de Asociaciones de periodistas mexicanos y miembro activo de la AC Red mexicana de acción por el agua.</a:t>
            </a:r>
            <a:endParaRPr lang="es-MX" dirty="0"/>
          </a:p>
        </p:txBody>
      </p:sp>
      <p:sp>
        <p:nvSpPr>
          <p:cNvPr id="8" name="CuadroTexto 7"/>
          <p:cNvSpPr txBox="1"/>
          <p:nvPr/>
        </p:nvSpPr>
        <p:spPr>
          <a:xfrm>
            <a:off x="107504" y="1124744"/>
            <a:ext cx="2601994" cy="584775"/>
          </a:xfrm>
          <a:prstGeom prst="rect">
            <a:avLst/>
          </a:prstGeom>
          <a:noFill/>
        </p:spPr>
        <p:txBody>
          <a:bodyPr wrap="none" rtlCol="0">
            <a:spAutoFit/>
          </a:bodyPr>
          <a:lstStyle/>
          <a:p>
            <a:r>
              <a:rPr lang="es-ES" sz="3200" b="1" dirty="0" smtClean="0">
                <a:solidFill>
                  <a:schemeClr val="tx2">
                    <a:lumMod val="75000"/>
                  </a:schemeClr>
                </a:solidFill>
              </a:rPr>
              <a:t>BIBLIOGRAFIA</a:t>
            </a:r>
            <a:endParaRPr lang="es-ES" sz="3200" b="1" dirty="0">
              <a:solidFill>
                <a:schemeClr val="tx2">
                  <a:lumMod val="75000"/>
                </a:schemeClr>
              </a:solidFill>
            </a:endParaRPr>
          </a:p>
        </p:txBody>
      </p:sp>
    </p:spTree>
    <p:extLst>
      <p:ext uri="{BB962C8B-B14F-4D97-AF65-F5344CB8AC3E}">
        <p14:creationId xmlns:p14="http://schemas.microsoft.com/office/powerpoint/2010/main" val="3090791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3"/>
          <a:stretch>
            <a:fillRect/>
          </a:stretch>
        </p:blipFill>
        <p:spPr>
          <a:xfrm>
            <a:off x="0" y="-27384"/>
            <a:ext cx="9180512" cy="1077447"/>
          </a:xfrm>
          <a:prstGeom prst="rect">
            <a:avLst/>
          </a:prstGeom>
        </p:spPr>
      </p:pic>
      <p:sp>
        <p:nvSpPr>
          <p:cNvPr id="5" name="CuadroTexto 7"/>
          <p:cNvSpPr txBox="1"/>
          <p:nvPr/>
        </p:nvSpPr>
        <p:spPr>
          <a:xfrm>
            <a:off x="2918618" y="2918618"/>
            <a:ext cx="3718152" cy="830997"/>
          </a:xfrm>
          <a:prstGeom prst="rect">
            <a:avLst/>
          </a:prstGeom>
          <a:noFill/>
        </p:spPr>
        <p:txBody>
          <a:bodyPr wrap="square" rtlCol="0">
            <a:spAutoFit/>
          </a:bodyPr>
          <a:lstStyle/>
          <a:p>
            <a:r>
              <a:rPr lang="es-ES" sz="4800" b="1" dirty="0">
                <a:solidFill>
                  <a:schemeClr val="tx2">
                    <a:lumMod val="75000"/>
                  </a:schemeClr>
                </a:solidFill>
              </a:rPr>
              <a:t>PREGUNTAS</a:t>
            </a:r>
          </a:p>
        </p:txBody>
      </p:sp>
    </p:spTree>
    <p:extLst>
      <p:ext uri="{BB962C8B-B14F-4D97-AF65-F5344CB8AC3E}">
        <p14:creationId xmlns:p14="http://schemas.microsoft.com/office/powerpoint/2010/main" val="378906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3"/>
          <a:stretch>
            <a:fillRect/>
          </a:stretch>
        </p:blipFill>
        <p:spPr>
          <a:xfrm>
            <a:off x="0" y="-27384"/>
            <a:ext cx="9180512" cy="1077447"/>
          </a:xfrm>
          <a:prstGeom prst="rect">
            <a:avLst/>
          </a:prstGeom>
        </p:spPr>
      </p:pic>
      <p:sp>
        <p:nvSpPr>
          <p:cNvPr id="5" name="CuadroTexto 7"/>
          <p:cNvSpPr txBox="1"/>
          <p:nvPr/>
        </p:nvSpPr>
        <p:spPr>
          <a:xfrm>
            <a:off x="5396030" y="5576503"/>
            <a:ext cx="3718152" cy="830997"/>
          </a:xfrm>
          <a:prstGeom prst="rect">
            <a:avLst/>
          </a:prstGeom>
          <a:noFill/>
        </p:spPr>
        <p:txBody>
          <a:bodyPr wrap="square" rtlCol="0">
            <a:spAutoFit/>
          </a:bodyPr>
          <a:lstStyle/>
          <a:p>
            <a:r>
              <a:rPr lang="es-ES" sz="4800" b="1" dirty="0">
                <a:solidFill>
                  <a:schemeClr val="tx2">
                    <a:lumMod val="75000"/>
                  </a:schemeClr>
                </a:solidFill>
              </a:rPr>
              <a:t>GRACIAS...</a:t>
            </a:r>
          </a:p>
        </p:txBody>
      </p:sp>
    </p:spTree>
    <p:extLst>
      <p:ext uri="{BB962C8B-B14F-4D97-AF65-F5344CB8AC3E}">
        <p14:creationId xmlns:p14="http://schemas.microsoft.com/office/powerpoint/2010/main" val="397967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0" y="-28754"/>
            <a:ext cx="9180512" cy="1077447"/>
          </a:xfrm>
          <a:prstGeom prst="rect">
            <a:avLst/>
          </a:prstGeom>
        </p:spPr>
      </p:pic>
      <p:sp>
        <p:nvSpPr>
          <p:cNvPr id="8" name="CuadroTexto 7"/>
          <p:cNvSpPr txBox="1"/>
          <p:nvPr/>
        </p:nvSpPr>
        <p:spPr>
          <a:xfrm>
            <a:off x="100013" y="1120775"/>
            <a:ext cx="9750477" cy="585788"/>
          </a:xfrm>
          <a:prstGeom prst="rect">
            <a:avLst/>
          </a:prstGeom>
          <a:noFill/>
        </p:spPr>
        <p:txBody>
          <a:bodyPr wrap="square" rtlCol="0">
            <a:spAutoFit/>
          </a:bodyPr>
          <a:lstStyle/>
          <a:p>
            <a:r>
              <a:rPr lang="es-ES" sz="3200" b="1" dirty="0">
                <a:solidFill>
                  <a:schemeClr val="tx2">
                    <a:lumMod val="75000"/>
                  </a:schemeClr>
                </a:solidFill>
              </a:rPr>
              <a:t>INTRODUCCIÓN</a:t>
            </a:r>
          </a:p>
        </p:txBody>
      </p:sp>
      <p:pic>
        <p:nvPicPr>
          <p:cNvPr id="9" name="Imagen 8"/>
          <p:cNvPicPr/>
          <p:nvPr>
            <a:videoFile r:link="rId1"/>
          </p:nvPr>
        </p:nvPicPr>
        <p:blipFill>
          <a:blip r:embed="rId5"/>
          <a:stretch>
            <a:fillRect/>
          </a:stretch>
        </p:blipFill>
        <p:spPr>
          <a:xfrm>
            <a:off x="450850" y="1768475"/>
            <a:ext cx="8281205" cy="4721855"/>
          </a:xfrm>
          <a:prstGeom prst="rect">
            <a:avLst/>
          </a:prstGeom>
        </p:spPr>
      </p:pic>
    </p:spTree>
    <p:extLst>
      <p:ext uri="{BB962C8B-B14F-4D97-AF65-F5344CB8AC3E}">
        <p14:creationId xmlns:p14="http://schemas.microsoft.com/office/powerpoint/2010/main" val="1614672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950" y="1125538"/>
            <a:ext cx="5541694" cy="584775"/>
          </a:xfrm>
          <a:prstGeom prst="rect">
            <a:avLst/>
          </a:prstGeom>
          <a:noFill/>
        </p:spPr>
        <p:txBody>
          <a:bodyPr wrap="square" rtlCol="0">
            <a:spAutoFit/>
          </a:bodyPr>
          <a:lstStyle/>
          <a:p>
            <a:r>
              <a:rPr lang="es-ES" sz="3200" b="1" dirty="0">
                <a:solidFill>
                  <a:schemeClr val="tx2">
                    <a:lumMod val="75000"/>
                  </a:schemeClr>
                </a:solidFill>
              </a:rPr>
              <a:t>INDUSTRIA Y MERCADO</a:t>
            </a:r>
          </a:p>
        </p:txBody>
      </p:sp>
      <p:sp>
        <p:nvSpPr>
          <p:cNvPr id="2" name="CuadroTexto 4"/>
          <p:cNvSpPr txBox="1"/>
          <p:nvPr/>
        </p:nvSpPr>
        <p:spPr>
          <a:xfrm>
            <a:off x="381000" y="1885950"/>
            <a:ext cx="8614004" cy="5173083"/>
          </a:xfrm>
          <a:prstGeom prst="rect">
            <a:avLst/>
          </a:prstGeom>
        </p:spPr>
        <p:txBody>
          <a:bodyPr rtlCol="0">
            <a:spAutoFit/>
          </a:bodyPr>
          <a:lstStyle/>
          <a:p>
            <a:r>
              <a:rPr lang="es-ES" u="sng">
                <a:latin typeface="Calibri"/>
                <a:cs typeface="Arial"/>
              </a:rPr>
              <a:t>Agua en México</a:t>
            </a:r>
            <a:endParaRPr lang="es-ES" sz="1216" u="sng">
              <a:latin typeface="Arial"/>
              <a:cs typeface="Arial"/>
            </a:endParaRPr>
          </a:p>
          <a:p>
            <a:endParaRPr lang="es-ES" sz="1216" u="sng">
              <a:latin typeface="Arial"/>
              <a:cs typeface="Arial"/>
            </a:endParaRPr>
          </a:p>
          <a:p>
            <a:r>
              <a:rPr lang="es-ES">
                <a:latin typeface="Calibri"/>
                <a:cs typeface="Arial"/>
              </a:rPr>
              <a:t>Nuestro país posee aproximadamente el 0.1% del total de agua dulce disponible a nivel mundial, esto determina que un porcentaje importante del territorio nacional esté catalogado como zona semidesértica.</a:t>
            </a:r>
            <a:endParaRPr lang="es-ES" sz="1000">
              <a:latin typeface="Arial"/>
              <a:cs typeface="Arial"/>
            </a:endParaRPr>
          </a:p>
          <a:p>
            <a:endParaRPr lang="es-ES" sz="1000">
              <a:latin typeface="Arial"/>
              <a:cs typeface="Arial"/>
            </a:endParaRPr>
          </a:p>
          <a:p>
            <a:r>
              <a:rPr lang="es-ES" u="sng">
                <a:latin typeface="Calibri"/>
                <a:cs typeface="Arial" charset="0"/>
              </a:rPr>
              <a:t>Datos: </a:t>
            </a:r>
            <a:endParaRPr lang="es-ES" sz="1000" u="sng">
              <a:latin typeface="Arial" charset="0"/>
              <a:cs typeface="Arial" charset="0"/>
            </a:endParaRPr>
          </a:p>
          <a:p>
            <a:pPr marL="171450" indent="-171450">
              <a:buFont typeface="Arial" panose="020B0604020202020204" pitchFamily="34" charset="0"/>
              <a:buChar char="•"/>
            </a:pPr>
            <a:r>
              <a:rPr lang="es-ES">
                <a:latin typeface="Calibri"/>
                <a:cs typeface="Arial" charset="0"/>
              </a:rPr>
              <a:t>Un Mexicano consume aproximadamente en promedio 360 litros de agua al día.</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70% del agua es extraída del subsuelo.</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10.6 millones de personas no cuentan con agua potable en México.</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Entre 30 y 50% del agua para abastecimiento público se pierde en fugas.</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17% de agua potable es para uso industrial y comercial.</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46% es para uso doméstico.</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37% pertenece a tomas clandestinas.</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México ocupa el lugar 106 de 122 en calidad mundial de agua.</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80% de agua en buena calidad se encuentra en los acuíferos.</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27% de las aguas superficiales son de calidad aceptable.</a:t>
            </a:r>
            <a:endParaRPr lang="es-ES" sz="1000">
              <a:latin typeface="Arial" charset="0"/>
              <a:cs typeface="Arial" charset="0"/>
            </a:endParaRPr>
          </a:p>
          <a:p>
            <a:pPr marL="171450" indent="-171450">
              <a:buFont typeface="Arial" panose="020B0604020202020204" pitchFamily="34" charset="0"/>
              <a:buChar char="•"/>
            </a:pPr>
            <a:r>
              <a:rPr lang="es-ES">
                <a:latin typeface="Calibri"/>
                <a:cs typeface="Arial" charset="0"/>
              </a:rPr>
              <a:t>24% de ésas no se usan porque están muy contaminadas.</a:t>
            </a:r>
            <a:endParaRPr lang="es-ES" sz="1000">
              <a:latin typeface="Arial" charset="0"/>
              <a:cs typeface="Arial" charset="0"/>
            </a:endParaRPr>
          </a:p>
          <a:p>
            <a:endParaRPr lang="es-ES" sz="1000">
              <a:latin typeface="Arial"/>
              <a:cs typeface="Arial"/>
            </a:endParaRPr>
          </a:p>
          <a:p>
            <a:endParaRPr lang="es-ES" sz="1000">
              <a:latin typeface="Arial" charset="0"/>
              <a:cs typeface="Arial" charset="0"/>
            </a:endParaRPr>
          </a:p>
        </p:txBody>
      </p:sp>
    </p:spTree>
    <p:extLst>
      <p:ext uri="{BB962C8B-B14F-4D97-AF65-F5344CB8AC3E}">
        <p14:creationId xmlns:p14="http://schemas.microsoft.com/office/powerpoint/2010/main" val="1889984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950" y="1125538"/>
            <a:ext cx="5541694" cy="584775"/>
          </a:xfrm>
          <a:prstGeom prst="rect">
            <a:avLst/>
          </a:prstGeom>
          <a:noFill/>
        </p:spPr>
        <p:txBody>
          <a:bodyPr wrap="square" rtlCol="0">
            <a:spAutoFit/>
          </a:bodyPr>
          <a:lstStyle/>
          <a:p>
            <a:r>
              <a:rPr lang="es-ES" sz="3200" b="1" dirty="0">
                <a:solidFill>
                  <a:schemeClr val="tx2">
                    <a:lumMod val="75000"/>
                  </a:schemeClr>
                </a:solidFill>
              </a:rPr>
              <a:t>INDUSTRIA Y MERCADO</a:t>
            </a:r>
          </a:p>
        </p:txBody>
      </p:sp>
      <p:sp>
        <p:nvSpPr>
          <p:cNvPr id="2" name="CuadroTexto 4"/>
          <p:cNvSpPr txBox="1"/>
          <p:nvPr/>
        </p:nvSpPr>
        <p:spPr>
          <a:xfrm>
            <a:off x="318314" y="1846539"/>
            <a:ext cx="8614004" cy="5201424"/>
          </a:xfrm>
          <a:prstGeom prst="rect">
            <a:avLst/>
          </a:prstGeom>
        </p:spPr>
        <p:txBody>
          <a:bodyPr rtlCol="0">
            <a:spAutoFit/>
          </a:bodyPr>
          <a:lstStyle/>
          <a:p>
            <a:endParaRPr lang="es-ES" sz="1000">
              <a:latin typeface="Arial"/>
              <a:cs typeface="Arial"/>
            </a:endParaRPr>
          </a:p>
          <a:p>
            <a:r>
              <a:rPr lang="es-ES" u="sng">
                <a:latin typeface="Calibri"/>
                <a:cs typeface="Arial" charset="0"/>
              </a:rPr>
              <a:t>Monterrey</a:t>
            </a:r>
            <a:endParaRPr lang="es-ES" sz="1400" u="sng">
              <a:latin typeface="Calibri"/>
              <a:cs typeface="Arial" charset="0"/>
            </a:endParaRPr>
          </a:p>
          <a:p>
            <a:endParaRPr lang="es-ES" sz="1400" u="sng">
              <a:latin typeface="Calibri"/>
              <a:cs typeface="Arial" charset="0"/>
            </a:endParaRPr>
          </a:p>
          <a:p>
            <a:r>
              <a:rPr lang="es-ES">
                <a:latin typeface="Calibri"/>
                <a:cs typeface="Arial" charset="0"/>
              </a:rPr>
              <a:t>La hidrografía de Monterrey es que cuenta con muy escasas corrientes permanentes de agua, la más importante es el río Santa Catarina que se alimenta de las lluvias que caen en La Huasteca y cruza la ciudad de Poniente a Oriente, también hay algunos arroyos que lo alimentan pero la mayoría del tiempo sus causes están secos.</a:t>
            </a:r>
          </a:p>
          <a:p>
            <a:r>
              <a:rPr lang="es-ES">
                <a:latin typeface="Calibri"/>
                <a:cs typeface="Arial" charset="0"/>
              </a:rPr>
              <a:t> </a:t>
            </a:r>
            <a:endParaRPr lang="es-ES" sz="1400">
              <a:latin typeface="Calibri"/>
              <a:cs typeface="Arial" charset="0"/>
            </a:endParaRPr>
          </a:p>
          <a:p>
            <a:r>
              <a:rPr lang="es-ES" u="sng">
                <a:latin typeface="Calibri"/>
                <a:cs typeface="Arial" charset="0"/>
              </a:rPr>
              <a:t>Datos:</a:t>
            </a:r>
            <a:endParaRPr lang="es-ES">
              <a:latin typeface="Calibri"/>
              <a:cs typeface="Arial" charset="0"/>
            </a:endParaRPr>
          </a:p>
          <a:p>
            <a:r>
              <a:rPr lang="es-ES">
                <a:latin typeface="Calibri"/>
                <a:cs typeface="Arial" charset="0"/>
              </a:rPr>
              <a:t>- El área metropolitana de Monterrey es la tercera más poblada de México de 4.1 millones de habitantes en N.L. aproximadamente 1.5 millones viven en la ciudad.</a:t>
            </a:r>
          </a:p>
          <a:p>
            <a:r>
              <a:rPr lang="es-ES">
                <a:latin typeface="Calibri"/>
                <a:cs typeface="Arial" charset="0"/>
              </a:rPr>
              <a:t>- Tiene la renta per cápita más alta del país considerada una ciudad beta por ser globalizada y competitiva</a:t>
            </a:r>
          </a:p>
          <a:p>
            <a:r>
              <a:rPr lang="es-ES">
                <a:latin typeface="Calibri"/>
                <a:cs typeface="Arial" charset="0"/>
              </a:rPr>
              <a:t>- La segunda ciudad más rica de México</a:t>
            </a:r>
          </a:p>
          <a:p>
            <a:r>
              <a:rPr lang="es-ES">
                <a:latin typeface="Calibri"/>
                <a:cs typeface="Arial" charset="0"/>
              </a:rPr>
              <a:t>- Considerada como la ciudad con mejor calidad de vida en el país y la séptima de Hispanoamérica</a:t>
            </a:r>
          </a:p>
          <a:p>
            <a:r>
              <a:rPr lang="es-ES">
                <a:latin typeface="Calibri"/>
                <a:cs typeface="Arial" charset="0"/>
              </a:rPr>
              <a:t>- Economía fuerte por ser la base de muchas empresas nacionales e internacionales como Cemex, Oxxo, FEMSA y es llamada La Capital Industrial de México.</a:t>
            </a:r>
            <a:r>
              <a:rPr lang="es-ES" sz="1400">
                <a:latin typeface="Calibri"/>
                <a:cs typeface="Arial" charset="0"/>
              </a:rPr>
              <a:t> </a:t>
            </a:r>
          </a:p>
          <a:p>
            <a:endParaRPr lang="es-ES" sz="1000">
              <a:latin typeface="Arial" charset="0"/>
              <a:cs typeface="Arial" charset="0"/>
            </a:endParaRPr>
          </a:p>
          <a:p>
            <a:endParaRPr lang="es-ES" sz="1000">
              <a:latin typeface="Arial" charset="0"/>
              <a:cs typeface="Arial" charset="0"/>
            </a:endParaRPr>
          </a:p>
        </p:txBody>
      </p:sp>
    </p:spTree>
    <p:extLst>
      <p:ext uri="{BB962C8B-B14F-4D97-AF65-F5344CB8AC3E}">
        <p14:creationId xmlns:p14="http://schemas.microsoft.com/office/powerpoint/2010/main" val="269011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950" y="1125538"/>
            <a:ext cx="5541694" cy="584775"/>
          </a:xfrm>
          <a:prstGeom prst="rect">
            <a:avLst/>
          </a:prstGeom>
          <a:noFill/>
        </p:spPr>
        <p:txBody>
          <a:bodyPr wrap="square" rtlCol="0">
            <a:spAutoFit/>
          </a:bodyPr>
          <a:lstStyle/>
          <a:p>
            <a:r>
              <a:rPr lang="es-ES" sz="3200" b="1" dirty="0">
                <a:solidFill>
                  <a:schemeClr val="tx2">
                    <a:lumMod val="75000"/>
                  </a:schemeClr>
                </a:solidFill>
              </a:rPr>
              <a:t>LA EMPRESA</a:t>
            </a:r>
          </a:p>
        </p:txBody>
      </p:sp>
      <p:pic>
        <p:nvPicPr>
          <p:cNvPr id="5" name="Imagen 4" descr="sadm logo.jpg"/>
          <p:cNvPicPr>
            <a:picLocks noChangeAspect="1"/>
          </p:cNvPicPr>
          <p:nvPr/>
        </p:nvPicPr>
        <p:blipFill>
          <a:blip r:embed="rId4"/>
          <a:srcRect l="14615" t="13951" r="14098" b="13427"/>
          <a:stretch>
            <a:fillRect/>
          </a:stretch>
        </p:blipFill>
        <p:spPr>
          <a:xfrm>
            <a:off x="218392" y="2398832"/>
            <a:ext cx="1955540" cy="1992175"/>
          </a:xfrm>
          <a:prstGeom prst="rect">
            <a:avLst/>
          </a:prstGeom>
        </p:spPr>
      </p:pic>
      <p:sp>
        <p:nvSpPr>
          <p:cNvPr id="3" name="CuadroTexto 2"/>
          <p:cNvSpPr txBox="1"/>
          <p:nvPr/>
        </p:nvSpPr>
        <p:spPr>
          <a:xfrm>
            <a:off x="2368048" y="1661528"/>
            <a:ext cx="6353235" cy="738188"/>
          </a:xfrm>
          <a:prstGeom prst="rect">
            <a:avLst/>
          </a:prstGeom>
        </p:spPr>
        <p:txBody>
          <a:bodyPr rtlCol="0">
            <a:spAutoFit/>
          </a:bodyPr>
          <a:lstStyle/>
          <a:p>
            <a:r>
              <a:rPr lang="es-ES" sz="1400" b="1" u="sng"/>
              <a:t>1906  </a:t>
            </a:r>
            <a:r>
              <a:rPr lang="es-ES" sz="1400"/>
              <a:t>Se constituye la compañía Agua y Drenaje de Monterrey​</a:t>
            </a:r>
          </a:p>
          <a:p>
            <a:r>
              <a:rPr lang="es-ES" sz="1400"/>
              <a:t>Se otorga una concesión por 99 años con varias condicionantes, entre ellas que realice las obras necesarias para​:</a:t>
            </a:r>
          </a:p>
        </p:txBody>
      </p:sp>
      <p:sp>
        <p:nvSpPr>
          <p:cNvPr id="4" name="CuadroTexto 3"/>
          <p:cNvSpPr txBox="1"/>
          <p:nvPr/>
        </p:nvSpPr>
        <p:spPr>
          <a:xfrm>
            <a:off x="2362132" y="2363473"/>
            <a:ext cx="2743200" cy="523220"/>
          </a:xfrm>
          <a:prstGeom prst="rect">
            <a:avLst/>
          </a:prstGeom>
        </p:spPr>
        <p:txBody>
          <a:bodyPr rtlCol="0">
            <a:spAutoFit/>
          </a:bodyPr>
          <a:lstStyle/>
          <a:p>
            <a:pPr marL="285750" indent="-285750">
              <a:buFont typeface="Arial" panose="020B0604020202020204" pitchFamily="34" charset="0"/>
              <a:buChar char="•"/>
            </a:pPr>
            <a:r>
              <a:rPr lang="es-ES" sz="1400"/>
              <a:t>Instalar drenaje en la ciudad​</a:t>
            </a:r>
          </a:p>
          <a:p>
            <a:pPr marL="285750" indent="-285750">
              <a:buFont typeface="Arial" panose="020B0604020202020204" pitchFamily="34" charset="0"/>
              <a:buChar char="•"/>
            </a:pPr>
            <a:r>
              <a:rPr lang="es-ES" sz="1400"/>
              <a:t>Conducir las aguas a ella​</a:t>
            </a:r>
          </a:p>
        </p:txBody>
      </p:sp>
      <p:sp>
        <p:nvSpPr>
          <p:cNvPr id="10" name="CuadroTexto 9"/>
          <p:cNvSpPr txBox="1"/>
          <p:nvPr/>
        </p:nvSpPr>
        <p:spPr>
          <a:xfrm>
            <a:off x="4970522" y="2383939"/>
            <a:ext cx="3841270" cy="523220"/>
          </a:xfrm>
          <a:prstGeom prst="rect">
            <a:avLst/>
          </a:prstGeom>
        </p:spPr>
        <p:txBody>
          <a:bodyPr rtlCol="0">
            <a:spAutoFit/>
          </a:bodyPr>
          <a:lstStyle/>
          <a:p>
            <a:pPr marL="285750" indent="-285750">
              <a:buFont typeface="Arial" panose="020B0604020202020204" pitchFamily="34" charset="0"/>
              <a:buChar char="•"/>
            </a:pPr>
            <a:r>
              <a:rPr lang="es-ES" sz="1400"/>
              <a:t>Distribuirlas en las mismas ​</a:t>
            </a:r>
          </a:p>
          <a:p>
            <a:pPr marL="285750" indent="-285750">
              <a:buFont typeface="Arial" panose="020B0604020202020204" pitchFamily="34" charset="0"/>
              <a:buChar char="•"/>
            </a:pPr>
            <a:r>
              <a:rPr lang="es-ES" sz="1400"/>
              <a:t>Dar salida a las aguas sobrantes y desperdicios</a:t>
            </a:r>
          </a:p>
        </p:txBody>
      </p:sp>
      <p:sp>
        <p:nvSpPr>
          <p:cNvPr id="11" name="CuadroTexto 10"/>
          <p:cNvSpPr txBox="1"/>
          <p:nvPr/>
        </p:nvSpPr>
        <p:spPr>
          <a:xfrm>
            <a:off x="2316798" y="2938568"/>
            <a:ext cx="6400868" cy="1169987"/>
          </a:xfrm>
          <a:prstGeom prst="rect">
            <a:avLst/>
          </a:prstGeom>
        </p:spPr>
        <p:txBody>
          <a:bodyPr rtlCol="0">
            <a:spAutoFit/>
          </a:bodyPr>
          <a:lstStyle/>
          <a:p>
            <a:r>
              <a:rPr lang="es-ES" sz="1400"/>
              <a:t>Las principales fuentes de abastecimiento eran </a:t>
            </a:r>
          </a:p>
          <a:p>
            <a:pPr marL="285750" indent="-285750">
              <a:buFont typeface="Arial" panose="020B0604020202020204" pitchFamily="34" charset="0"/>
              <a:buChar char="•"/>
            </a:pPr>
            <a:r>
              <a:rPr lang="es-ES" sz="1400"/>
              <a:t>Una galería de infiltración en el lecho del Río Santa Catarina que conducía a un tanque ubicado en las faldas del cerro del Obispado (538 litros x segundo)</a:t>
            </a:r>
          </a:p>
          <a:p>
            <a:pPr marL="285750" indent="-285750">
              <a:buFont typeface="Arial" panose="020B0604020202020204" pitchFamily="34" charset="0"/>
              <a:buChar char="•"/>
            </a:pPr>
            <a:r>
              <a:rPr lang="es-ES" sz="1400"/>
              <a:t>Manantial conocido como la Estanzuela , llevando el agua hasta el tanque Guadalupe , en la colonia Independencia (94 litros x segundo).</a:t>
            </a:r>
          </a:p>
        </p:txBody>
      </p:sp>
      <p:sp>
        <p:nvSpPr>
          <p:cNvPr id="12" name="CuadroTexto 11"/>
          <p:cNvSpPr txBox="1"/>
          <p:nvPr/>
        </p:nvSpPr>
        <p:spPr>
          <a:xfrm>
            <a:off x="2286014" y="4155071"/>
            <a:ext cx="6369080" cy="738664"/>
          </a:xfrm>
          <a:prstGeom prst="rect">
            <a:avLst/>
          </a:prstGeom>
        </p:spPr>
        <p:txBody>
          <a:bodyPr rtlCol="0">
            <a:spAutoFit/>
          </a:bodyPr>
          <a:lstStyle/>
          <a:p>
            <a:r>
              <a:rPr lang="es-ES" sz="1400" b="1" u="sng"/>
              <a:t>1945 </a:t>
            </a:r>
            <a:r>
              <a:rPr lang="es-ES" sz="1400"/>
              <a:t>El Gobierno del Estado dispone la compra de la compañía al no poder la compañía Agua y Drenaje de Monterrey concluir las obras necesarias para atender la demanda de la población</a:t>
            </a:r>
          </a:p>
        </p:txBody>
      </p:sp>
      <p:sp>
        <p:nvSpPr>
          <p:cNvPr id="13" name="CuadroTexto 12"/>
          <p:cNvSpPr txBox="1"/>
          <p:nvPr/>
        </p:nvSpPr>
        <p:spPr>
          <a:xfrm>
            <a:off x="2286014" y="4988958"/>
            <a:ext cx="6467520" cy="738664"/>
          </a:xfrm>
          <a:prstGeom prst="rect">
            <a:avLst/>
          </a:prstGeom>
        </p:spPr>
        <p:txBody>
          <a:bodyPr rtlCol="0">
            <a:spAutoFit/>
          </a:bodyPr>
          <a:lstStyle/>
          <a:p>
            <a:r>
              <a:rPr lang="es-ES" sz="1400" b="1" u="sng"/>
              <a:t>1956 </a:t>
            </a:r>
            <a:r>
              <a:rPr lang="es-ES" sz="1400"/>
              <a:t>Se expide Ley que crea Servicios de Agua Y Drenaje de Monterrey (SADM) como Institución Pública Descentralizada, con el objetivo de prestar el servicio público municipal del agua y drenaje de Monterrey </a:t>
            </a:r>
          </a:p>
        </p:txBody>
      </p:sp>
      <p:sp>
        <p:nvSpPr>
          <p:cNvPr id="14" name="CuadroTexto 13"/>
          <p:cNvSpPr txBox="1"/>
          <p:nvPr/>
        </p:nvSpPr>
        <p:spPr>
          <a:xfrm>
            <a:off x="2314769" y="5851599"/>
            <a:ext cx="6483927" cy="954107"/>
          </a:xfrm>
          <a:prstGeom prst="rect">
            <a:avLst/>
          </a:prstGeom>
        </p:spPr>
        <p:txBody>
          <a:bodyPr rtlCol="0">
            <a:spAutoFit/>
          </a:bodyPr>
          <a:lstStyle/>
          <a:p>
            <a:r>
              <a:rPr lang="es-ES" sz="1400"/>
              <a:t>Durante los años 50´s  las principales fuentes de agua eran:</a:t>
            </a:r>
          </a:p>
          <a:p>
            <a:pPr marL="285750" indent="-285750">
              <a:buFont typeface="Arial" panose="020B0604020202020204" pitchFamily="34" charset="0"/>
              <a:buChar char="•"/>
            </a:pPr>
            <a:r>
              <a:rPr lang="es-ES" sz="1400"/>
              <a:t>Acueductos de San Francisco y Cola de Caballo</a:t>
            </a:r>
          </a:p>
          <a:p>
            <a:pPr marL="285750" indent="-285750">
              <a:buFont typeface="Arial" panose="020B0604020202020204" pitchFamily="34" charset="0"/>
              <a:buChar char="•"/>
            </a:pPr>
            <a:r>
              <a:rPr lang="es-ES" sz="1400"/>
              <a:t>Acueducto proveniente  de la Huasteca y de Mina</a:t>
            </a:r>
          </a:p>
          <a:p>
            <a:pPr marL="285750" indent="-285750">
              <a:buFont typeface="Arial" panose="020B0604020202020204" pitchFamily="34" charset="0"/>
              <a:buChar char="•"/>
            </a:pPr>
            <a:r>
              <a:rPr lang="es-ES" sz="1400"/>
              <a:t>Posteriormente la presa Rodrigo Gómez</a:t>
            </a:r>
          </a:p>
        </p:txBody>
      </p:sp>
      <p:sp>
        <p:nvSpPr>
          <p:cNvPr id="15" name="CuadroTexto 14"/>
          <p:cNvSpPr txBox="1"/>
          <p:nvPr/>
        </p:nvSpPr>
        <p:spPr>
          <a:xfrm>
            <a:off x="187092" y="4459025"/>
            <a:ext cx="1921961" cy="923330"/>
          </a:xfrm>
          <a:prstGeom prst="rect">
            <a:avLst/>
          </a:prstGeom>
        </p:spPr>
        <p:txBody>
          <a:bodyPr rtlCol="0">
            <a:spAutoFit/>
          </a:bodyPr>
          <a:lstStyle/>
          <a:p>
            <a:pPr algn="ctr"/>
            <a:r>
              <a:rPr lang="es-ES" b="1">
                <a:solidFill>
                  <a:schemeClr val="tx2"/>
                </a:solidFill>
              </a:rPr>
              <a:t>SERVICIOS DE AGUA Y DRENAJE DE MONTERREY</a:t>
            </a:r>
            <a:endParaRPr lang="es-ES"/>
          </a:p>
        </p:txBody>
      </p:sp>
    </p:spTree>
    <p:extLst>
      <p:ext uri="{BB962C8B-B14F-4D97-AF65-F5344CB8AC3E}">
        <p14:creationId xmlns:p14="http://schemas.microsoft.com/office/powerpoint/2010/main" val="3738499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950" y="1125538"/>
            <a:ext cx="5541694" cy="584775"/>
          </a:xfrm>
          <a:prstGeom prst="rect">
            <a:avLst/>
          </a:prstGeom>
          <a:noFill/>
        </p:spPr>
        <p:txBody>
          <a:bodyPr wrap="square" rtlCol="0">
            <a:spAutoFit/>
          </a:bodyPr>
          <a:lstStyle/>
          <a:p>
            <a:r>
              <a:rPr lang="es-ES" sz="3200" b="1" dirty="0">
                <a:solidFill>
                  <a:schemeClr val="tx2">
                    <a:lumMod val="75000"/>
                  </a:schemeClr>
                </a:solidFill>
              </a:rPr>
              <a:t>ESTRUCTURA</a:t>
            </a:r>
          </a:p>
        </p:txBody>
      </p:sp>
      <p:sp>
        <p:nvSpPr>
          <p:cNvPr id="3" name="CuadroTexto 2"/>
          <p:cNvSpPr txBox="1"/>
          <p:nvPr/>
        </p:nvSpPr>
        <p:spPr>
          <a:xfrm>
            <a:off x="71438" y="1778000"/>
            <a:ext cx="9043873" cy="307777"/>
          </a:xfrm>
          <a:prstGeom prst="rect">
            <a:avLst/>
          </a:prstGeom>
        </p:spPr>
        <p:txBody>
          <a:bodyPr rtlCol="0">
            <a:spAutoFit/>
          </a:bodyPr>
          <a:lstStyle/>
          <a:p>
            <a:r>
              <a:rPr lang="es-ES" sz="1400">
                <a:latin typeface="Calibri" charset="0"/>
              </a:rPr>
              <a:t>La estructura de Servicios de Agua y Drenaje de Monterrey se compone de la siguiente forma:</a:t>
            </a:r>
          </a:p>
        </p:txBody>
      </p:sp>
      <p:pic>
        <p:nvPicPr>
          <p:cNvPr id="2" name="Imagen 1" descr="estructura sadm.png"/>
          <p:cNvPicPr>
            <a:picLocks noChangeAspect="1"/>
          </p:cNvPicPr>
          <p:nvPr/>
        </p:nvPicPr>
        <p:blipFill>
          <a:blip r:embed="rId4"/>
          <a:stretch>
            <a:fillRect/>
          </a:stretch>
        </p:blipFill>
        <p:spPr>
          <a:xfrm>
            <a:off x="1070161" y="2369489"/>
            <a:ext cx="7038501" cy="4288240"/>
          </a:xfrm>
          <a:prstGeom prst="rect">
            <a:avLst/>
          </a:prstGeom>
        </p:spPr>
      </p:pic>
    </p:spTree>
    <p:extLst>
      <p:ext uri="{BB962C8B-B14F-4D97-AF65-F5344CB8AC3E}">
        <p14:creationId xmlns:p14="http://schemas.microsoft.com/office/powerpoint/2010/main" val="3119807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504" y="1124744"/>
            <a:ext cx="2589170" cy="584776"/>
          </a:xfrm>
          <a:prstGeom prst="rect">
            <a:avLst/>
          </a:prstGeom>
          <a:noFill/>
        </p:spPr>
        <p:txBody>
          <a:bodyPr wrap="none" rtlCol="0">
            <a:spAutoFit/>
          </a:bodyPr>
          <a:lstStyle/>
          <a:p>
            <a:r>
              <a:rPr lang="es-ES" sz="3200" b="1" dirty="0" smtClean="0">
                <a:solidFill>
                  <a:schemeClr val="tx2">
                    <a:lumMod val="75000"/>
                  </a:schemeClr>
                </a:solidFill>
              </a:rPr>
              <a:t>EL PROBLEMA</a:t>
            </a:r>
            <a:endParaRPr lang="es-ES" sz="3200" b="1" dirty="0">
              <a:solidFill>
                <a:schemeClr val="tx2">
                  <a:lumMod val="75000"/>
                </a:schemeClr>
              </a:solidFill>
            </a:endParaRPr>
          </a:p>
        </p:txBody>
      </p:sp>
      <p:sp>
        <p:nvSpPr>
          <p:cNvPr id="9" name="CuadroTexto 8"/>
          <p:cNvSpPr txBox="1"/>
          <p:nvPr/>
        </p:nvSpPr>
        <p:spPr>
          <a:xfrm>
            <a:off x="323528" y="1700808"/>
            <a:ext cx="8568952" cy="5101398"/>
          </a:xfrm>
          <a:prstGeom prst="rect">
            <a:avLst/>
          </a:prstGeom>
          <a:noFill/>
        </p:spPr>
        <p:txBody>
          <a:bodyPr wrap="square" rtlCol="0">
            <a:spAutoFit/>
          </a:bodyPr>
          <a:lstStyle/>
          <a:p>
            <a:r>
              <a:rPr lang="es-ES" dirty="0" smtClean="0"/>
              <a:t>La problemática en este caso se ve reflejada en el impacto ambiental, social y económico de la región por las que pasaría el acueducto.</a:t>
            </a:r>
          </a:p>
          <a:p>
            <a:endParaRPr lang="es-ES" sz="1050" dirty="0"/>
          </a:p>
          <a:p>
            <a:r>
              <a:rPr lang="es-ES" b="1" dirty="0" smtClean="0"/>
              <a:t>Medio ambiente: </a:t>
            </a:r>
          </a:p>
          <a:p>
            <a:pPr marL="742950" lvl="1" indent="-285750">
              <a:buFont typeface="Arial"/>
              <a:buChar char="•"/>
            </a:pPr>
            <a:r>
              <a:rPr lang="es-ES" dirty="0"/>
              <a:t>E</a:t>
            </a:r>
            <a:r>
              <a:rPr lang="es-ES" dirty="0" smtClean="0"/>
              <a:t>liminación de vegetación, desplazamiento de especies, generación de emisiones de gases contaminantes, emisión de polvo, ruido, partículas de polvo, contaminación del suelo</a:t>
            </a:r>
          </a:p>
          <a:p>
            <a:pPr marL="742950" lvl="1" indent="-285750">
              <a:buFont typeface="Arial"/>
              <a:buChar char="•"/>
            </a:pPr>
            <a:r>
              <a:rPr lang="es-ES" dirty="0" smtClean="0"/>
              <a:t>Daños al ecosistema</a:t>
            </a:r>
          </a:p>
          <a:p>
            <a:pPr marL="742950" lvl="1" indent="-285750">
              <a:buFont typeface="Arial"/>
              <a:buChar char="•"/>
            </a:pPr>
            <a:r>
              <a:rPr lang="es-ES" dirty="0" smtClean="0"/>
              <a:t>Generación de energía eléctrica para impulsar el agua en mas de 500 km</a:t>
            </a:r>
          </a:p>
          <a:p>
            <a:pPr marL="742950" lvl="1" indent="-285750">
              <a:buFont typeface="Arial"/>
              <a:buChar char="•"/>
            </a:pPr>
            <a:r>
              <a:rPr lang="es-ES" dirty="0" err="1" smtClean="0"/>
              <a:t>Fracking</a:t>
            </a:r>
            <a:endParaRPr lang="es-ES" dirty="0" smtClean="0"/>
          </a:p>
          <a:p>
            <a:pPr marL="742950" lvl="1" indent="-285750">
              <a:buFont typeface="Arial"/>
              <a:buChar char="•"/>
            </a:pPr>
            <a:endParaRPr lang="es-ES" sz="900" dirty="0"/>
          </a:p>
          <a:p>
            <a:r>
              <a:rPr lang="es-ES" b="1" dirty="0" smtClean="0"/>
              <a:t>Social</a:t>
            </a:r>
          </a:p>
          <a:p>
            <a:pPr marL="742950" lvl="1" indent="-285750">
              <a:buFont typeface="Arial"/>
              <a:buChar char="•"/>
            </a:pPr>
            <a:r>
              <a:rPr lang="es-ES" dirty="0" smtClean="0"/>
              <a:t>Afectación a la actividad agrícola y ganadera de la región</a:t>
            </a:r>
          </a:p>
          <a:p>
            <a:pPr marL="742950" lvl="1" indent="-285750">
              <a:buFont typeface="Arial"/>
              <a:buChar char="•"/>
            </a:pPr>
            <a:r>
              <a:rPr lang="es-ES" dirty="0" smtClean="0"/>
              <a:t>Impacto a las comunidades cercanas al Río Pánuco</a:t>
            </a:r>
          </a:p>
          <a:p>
            <a:pPr marL="742950" lvl="1" indent="-285750">
              <a:buFont typeface="Arial"/>
              <a:buChar char="•"/>
            </a:pPr>
            <a:r>
              <a:rPr lang="es-ES" dirty="0" smtClean="0"/>
              <a:t>Violación del artículo 4 de la Constitución Mexicana</a:t>
            </a:r>
          </a:p>
          <a:p>
            <a:pPr marL="742950" lvl="1" indent="-285750">
              <a:buFont typeface="Arial"/>
              <a:buChar char="•"/>
            </a:pPr>
            <a:endParaRPr lang="es-ES" dirty="0"/>
          </a:p>
          <a:p>
            <a:r>
              <a:rPr lang="es-ES" b="1" dirty="0" smtClean="0"/>
              <a:t>Económico</a:t>
            </a:r>
          </a:p>
          <a:p>
            <a:pPr marL="742950" lvl="1" indent="-285750">
              <a:buFont typeface="Arial"/>
              <a:buChar char="•"/>
            </a:pPr>
            <a:r>
              <a:rPr lang="es-ES" dirty="0" smtClean="0"/>
              <a:t>Incremento de la tarifas de agua para la región de Monterrey</a:t>
            </a:r>
          </a:p>
          <a:p>
            <a:pPr marL="742950" lvl="1" indent="-285750">
              <a:buFont typeface="Arial"/>
              <a:buChar char="•"/>
            </a:pPr>
            <a:endParaRPr lang="es-ES" dirty="0"/>
          </a:p>
        </p:txBody>
      </p:sp>
    </p:spTree>
    <p:extLst>
      <p:ext uri="{BB962C8B-B14F-4D97-AF65-F5344CB8AC3E}">
        <p14:creationId xmlns:p14="http://schemas.microsoft.com/office/powerpoint/2010/main" val="43902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504" y="1124744"/>
            <a:ext cx="2465539" cy="584776"/>
          </a:xfrm>
          <a:prstGeom prst="rect">
            <a:avLst/>
          </a:prstGeom>
          <a:noFill/>
        </p:spPr>
        <p:txBody>
          <a:bodyPr wrap="none" rtlCol="0">
            <a:spAutoFit/>
          </a:bodyPr>
          <a:lstStyle/>
          <a:p>
            <a:r>
              <a:rPr lang="es-ES" sz="3200" b="1" dirty="0">
                <a:solidFill>
                  <a:schemeClr val="tx2">
                    <a:lumMod val="75000"/>
                  </a:schemeClr>
                </a:solidFill>
              </a:rPr>
              <a:t>L</a:t>
            </a:r>
            <a:r>
              <a:rPr lang="es-ES" sz="3200" b="1" dirty="0" smtClean="0">
                <a:solidFill>
                  <a:schemeClr val="tx2">
                    <a:lumMod val="75000"/>
                  </a:schemeClr>
                </a:solidFill>
              </a:rPr>
              <a:t>OS DILEMAS</a:t>
            </a:r>
            <a:endParaRPr lang="es-ES" sz="3200" b="1" dirty="0">
              <a:solidFill>
                <a:schemeClr val="tx2">
                  <a:lumMod val="75000"/>
                </a:schemeClr>
              </a:solidFill>
            </a:endParaRPr>
          </a:p>
        </p:txBody>
      </p:sp>
      <p:sp>
        <p:nvSpPr>
          <p:cNvPr id="9" name="CuadroTexto 8"/>
          <p:cNvSpPr txBox="1"/>
          <p:nvPr/>
        </p:nvSpPr>
        <p:spPr>
          <a:xfrm>
            <a:off x="323528" y="1700808"/>
            <a:ext cx="8568952" cy="3970318"/>
          </a:xfrm>
          <a:prstGeom prst="rect">
            <a:avLst/>
          </a:prstGeom>
          <a:noFill/>
        </p:spPr>
        <p:txBody>
          <a:bodyPr wrap="square" rtlCol="0">
            <a:spAutoFit/>
          </a:bodyPr>
          <a:lstStyle/>
          <a:p>
            <a:r>
              <a:rPr lang="es-ES" dirty="0" smtClean="0"/>
              <a:t>• ¿</a:t>
            </a:r>
            <a:r>
              <a:rPr lang="es-ES" dirty="0"/>
              <a:t>es necesario destinar tantos recursos económicos a un proyecto que ni siquiera es sustentable en lugar de destinarlos a: construcción, rehabilitación y equipamiento de escuelas dignas?, construcción de hospitales y clínicas?, centros culturales recreativos y de esparcimiento?, resolver la problemática del drenaje pluvial?, transporte público?</a:t>
            </a:r>
          </a:p>
          <a:p>
            <a:endParaRPr lang="es-ES" dirty="0"/>
          </a:p>
          <a:p>
            <a:r>
              <a:rPr lang="es-ES" dirty="0" smtClean="0"/>
              <a:t>• ¿</a:t>
            </a:r>
            <a:r>
              <a:rPr lang="es-ES" dirty="0"/>
              <a:t>es necesario traer agua de otra cuenca en lugar de mejor investigar en donde se pierde el 28% del agua en Monterrey?</a:t>
            </a:r>
          </a:p>
          <a:p>
            <a:endParaRPr lang="es-ES" dirty="0"/>
          </a:p>
          <a:p>
            <a:r>
              <a:rPr lang="es-ES" dirty="0" smtClean="0"/>
              <a:t>• ¿</a:t>
            </a:r>
            <a:r>
              <a:rPr lang="es-ES" dirty="0"/>
              <a:t>es necesario pensar en una solución de “mover el agua” desde otro lado en lugar de implementar tecnologías que hagan que el agua rinda mejor en la ciudad?</a:t>
            </a:r>
          </a:p>
          <a:p>
            <a:endParaRPr lang="es-ES" dirty="0"/>
          </a:p>
          <a:p>
            <a:r>
              <a:rPr lang="es-ES" dirty="0" smtClean="0"/>
              <a:t>• ¿</a:t>
            </a:r>
            <a:r>
              <a:rPr lang="es-ES" dirty="0"/>
              <a:t>es ético el implementar un proyecto sobre un recurso como el agua y en el cual no se tome la opinión de la ciudadanía (artículo 4 de la constitución)</a:t>
            </a:r>
          </a:p>
          <a:p>
            <a:pPr marL="742950" lvl="1" indent="-285750">
              <a:buFont typeface="Arial"/>
              <a:buChar char="•"/>
            </a:pPr>
            <a:endParaRPr lang="es-ES" dirty="0"/>
          </a:p>
        </p:txBody>
      </p:sp>
    </p:spTree>
    <p:extLst>
      <p:ext uri="{BB962C8B-B14F-4D97-AF65-F5344CB8AC3E}">
        <p14:creationId xmlns:p14="http://schemas.microsoft.com/office/powerpoint/2010/main" val="2924723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27384"/>
            <a:ext cx="9180512" cy="1077447"/>
          </a:xfrm>
          <a:prstGeom prst="rect">
            <a:avLst/>
          </a:prstGeom>
        </p:spPr>
      </p:pic>
      <p:sp>
        <p:nvSpPr>
          <p:cNvPr id="8" name="CuadroTexto 7"/>
          <p:cNvSpPr txBox="1"/>
          <p:nvPr/>
        </p:nvSpPr>
        <p:spPr>
          <a:xfrm>
            <a:off x="107504" y="1124744"/>
            <a:ext cx="2848857" cy="584776"/>
          </a:xfrm>
          <a:prstGeom prst="rect">
            <a:avLst/>
          </a:prstGeom>
          <a:noFill/>
        </p:spPr>
        <p:txBody>
          <a:bodyPr wrap="none" rtlCol="0">
            <a:spAutoFit/>
          </a:bodyPr>
          <a:lstStyle/>
          <a:p>
            <a:r>
              <a:rPr lang="es-ES" sz="3200" b="1" dirty="0" smtClean="0">
                <a:solidFill>
                  <a:schemeClr val="tx2">
                    <a:lumMod val="75000"/>
                  </a:schemeClr>
                </a:solidFill>
              </a:rPr>
              <a:t>STAKEHOLDERS</a:t>
            </a:r>
            <a:endParaRPr lang="es-ES" sz="3200" b="1" dirty="0">
              <a:solidFill>
                <a:schemeClr val="tx2">
                  <a:lumMod val="75000"/>
                </a:schemeClr>
              </a:solidFill>
            </a:endParaRPr>
          </a:p>
        </p:txBody>
      </p:sp>
      <p:sp>
        <p:nvSpPr>
          <p:cNvPr id="9" name="CuadroTexto 8"/>
          <p:cNvSpPr txBox="1"/>
          <p:nvPr/>
        </p:nvSpPr>
        <p:spPr>
          <a:xfrm>
            <a:off x="3131840" y="3068960"/>
            <a:ext cx="5904656" cy="646331"/>
          </a:xfrm>
          <a:prstGeom prst="rect">
            <a:avLst/>
          </a:prstGeom>
          <a:noFill/>
        </p:spPr>
        <p:txBody>
          <a:bodyPr wrap="square" rtlCol="0">
            <a:spAutoFit/>
          </a:bodyPr>
          <a:lstStyle/>
          <a:p>
            <a:r>
              <a:rPr lang="es-ES" dirty="0" smtClean="0"/>
              <a:t>Su interés es el de satisfacer la demanda de agua para Monterrey</a:t>
            </a:r>
            <a:endParaRPr lang="es-ES" dirty="0"/>
          </a:p>
        </p:txBody>
      </p:sp>
      <p:pic>
        <p:nvPicPr>
          <p:cNvPr id="2" name="Imagen 1"/>
          <p:cNvPicPr>
            <a:picLocks noChangeAspect="1"/>
          </p:cNvPicPr>
          <p:nvPr/>
        </p:nvPicPr>
        <p:blipFill rotWithShape="1">
          <a:blip r:embed="rId4"/>
          <a:srcRect l="4621" t="6745" r="8199" b="4239"/>
          <a:stretch/>
        </p:blipFill>
        <p:spPr>
          <a:xfrm>
            <a:off x="539552" y="3068960"/>
            <a:ext cx="1373600" cy="1052403"/>
          </a:xfrm>
          <a:prstGeom prst="rect">
            <a:avLst/>
          </a:prstGeom>
        </p:spPr>
      </p:pic>
      <p:pic>
        <p:nvPicPr>
          <p:cNvPr id="3" name="Imagen 2"/>
          <p:cNvPicPr>
            <a:picLocks noChangeAspect="1"/>
          </p:cNvPicPr>
          <p:nvPr/>
        </p:nvPicPr>
        <p:blipFill>
          <a:blip r:embed="rId5"/>
          <a:stretch>
            <a:fillRect/>
          </a:stretch>
        </p:blipFill>
        <p:spPr>
          <a:xfrm>
            <a:off x="539552" y="1715096"/>
            <a:ext cx="1422400" cy="1137840"/>
          </a:xfrm>
          <a:prstGeom prst="rect">
            <a:avLst/>
          </a:prstGeom>
        </p:spPr>
      </p:pic>
      <p:sp>
        <p:nvSpPr>
          <p:cNvPr id="10" name="CuadroTexto 9"/>
          <p:cNvSpPr txBox="1"/>
          <p:nvPr/>
        </p:nvSpPr>
        <p:spPr>
          <a:xfrm>
            <a:off x="3059832" y="1715096"/>
            <a:ext cx="5904656" cy="923330"/>
          </a:xfrm>
          <a:prstGeom prst="rect">
            <a:avLst/>
          </a:prstGeom>
          <a:noFill/>
        </p:spPr>
        <p:txBody>
          <a:bodyPr wrap="square" rtlCol="0">
            <a:spAutoFit/>
          </a:bodyPr>
          <a:lstStyle/>
          <a:p>
            <a:r>
              <a:rPr lang="es-ES" dirty="0"/>
              <a:t>Su principal interés se percibe que es el de satisfacer las necesidades de unos cuantos (concesiones a empresas privadas en el ojo del huracán: Grupo Higa)</a:t>
            </a:r>
          </a:p>
        </p:txBody>
      </p:sp>
      <p:pic>
        <p:nvPicPr>
          <p:cNvPr id="4" name="Imagen 3"/>
          <p:cNvPicPr>
            <a:picLocks noChangeAspect="1"/>
          </p:cNvPicPr>
          <p:nvPr/>
        </p:nvPicPr>
        <p:blipFill>
          <a:blip r:embed="rId6"/>
          <a:stretch>
            <a:fillRect/>
          </a:stretch>
        </p:blipFill>
        <p:spPr>
          <a:xfrm>
            <a:off x="539552" y="4293096"/>
            <a:ext cx="2032000" cy="936104"/>
          </a:xfrm>
          <a:prstGeom prst="rect">
            <a:avLst/>
          </a:prstGeom>
        </p:spPr>
      </p:pic>
      <p:sp>
        <p:nvSpPr>
          <p:cNvPr id="11" name="CuadroTexto 10"/>
          <p:cNvSpPr txBox="1"/>
          <p:nvPr/>
        </p:nvSpPr>
        <p:spPr>
          <a:xfrm>
            <a:off x="3131840" y="4293096"/>
            <a:ext cx="5904656" cy="923330"/>
          </a:xfrm>
          <a:prstGeom prst="rect">
            <a:avLst/>
          </a:prstGeom>
          <a:noFill/>
        </p:spPr>
        <p:txBody>
          <a:bodyPr wrap="square" rtlCol="0">
            <a:spAutoFit/>
          </a:bodyPr>
          <a:lstStyle>
            <a:defPPr>
              <a:defRPr lang="es-MX"/>
            </a:defPPr>
          </a:lstStyle>
          <a:p>
            <a:r>
              <a:rPr lang="es-ES" dirty="0"/>
              <a:t>Buscan las mejores y más eficientes formas de cuidar el vital líquido así como argumentar en contra del gobierno por llevar a cabo el proyecto Monterrey VI.</a:t>
            </a:r>
          </a:p>
        </p:txBody>
      </p:sp>
      <p:pic>
        <p:nvPicPr>
          <p:cNvPr id="5" name="Imagen 4"/>
          <p:cNvPicPr>
            <a:picLocks noChangeAspect="1"/>
          </p:cNvPicPr>
          <p:nvPr/>
        </p:nvPicPr>
        <p:blipFill>
          <a:blip r:embed="rId7"/>
          <a:stretch>
            <a:fillRect/>
          </a:stretch>
        </p:blipFill>
        <p:spPr>
          <a:xfrm>
            <a:off x="611560" y="5361745"/>
            <a:ext cx="2146548" cy="1307616"/>
          </a:xfrm>
          <a:prstGeom prst="rect">
            <a:avLst/>
          </a:prstGeom>
        </p:spPr>
      </p:pic>
      <p:sp>
        <p:nvSpPr>
          <p:cNvPr id="12" name="CuadroTexto 11"/>
          <p:cNvSpPr txBox="1"/>
          <p:nvPr/>
        </p:nvSpPr>
        <p:spPr>
          <a:xfrm>
            <a:off x="3131840" y="5373216"/>
            <a:ext cx="5904656" cy="646331"/>
          </a:xfrm>
          <a:prstGeom prst="rect">
            <a:avLst/>
          </a:prstGeom>
          <a:noFill/>
        </p:spPr>
        <p:txBody>
          <a:bodyPr wrap="square" rtlCol="0">
            <a:spAutoFit/>
          </a:bodyPr>
          <a:lstStyle>
            <a:defPPr>
              <a:defRPr lang="es-MX"/>
            </a:defPPr>
          </a:lstStyle>
          <a:p>
            <a:r>
              <a:rPr lang="es-ES_tradnl" dirty="0"/>
              <a:t>Su objetivo es tener un abasto suficiente de agua y </a:t>
            </a:r>
            <a:r>
              <a:rPr lang="es-ES_tradnl" dirty="0" smtClean="0"/>
              <a:t>al menor costo.</a:t>
            </a:r>
            <a:endParaRPr lang="es-ES" dirty="0"/>
          </a:p>
        </p:txBody>
      </p:sp>
    </p:spTree>
    <p:extLst>
      <p:ext uri="{BB962C8B-B14F-4D97-AF65-F5344CB8AC3E}">
        <p14:creationId xmlns:p14="http://schemas.microsoft.com/office/powerpoint/2010/main" val="3627104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M020221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wnloads xmlns="2958f784-0ef9-4616-b22d-512a8cad1f0d">0</Downloads>
    <HandoffToMSDN xmlns="2958f784-0ef9-4616-b22d-512a8cad1f0d" xsi:nil="true"/>
    <OriginalSourceMarket xmlns="2958f784-0ef9-4616-b22d-512a8cad1f0d" xsi:nil="true"/>
    <AssetStart xmlns="2958f784-0ef9-4616-b22d-512a8cad1f0d">2010-09-05T18:32:25+00:00</AssetStart>
    <CrawlForDependencies xmlns="2958f784-0ef9-4616-b22d-512a8cad1f0d">false</CrawlForDependencies>
    <LastHandOff xmlns="2958f784-0ef9-4616-b22d-512a8cad1f0d" xsi:nil="true"/>
    <Milestone xmlns="2958f784-0ef9-4616-b22d-512a8cad1f0d" xsi:nil="true"/>
    <APDescription xmlns="2958f784-0ef9-4616-b22d-512a8cad1f0d">agua solamente</APDescription>
    <AssetId xmlns="2958f784-0ef9-4616-b22d-512a8cad1f0d">TP102022108</AssetId>
    <CSXHash xmlns="2958f784-0ef9-4616-b22d-512a8cad1f0d">bVk9LjjU2nNyyh2q10qaF0mfc4ELuKOyZ8js6sw5eU0=</CSXHash>
    <Description0 xmlns="fb5acd76-e9f3-4601-9d69-91f53ab96ae6" xsi:nil="true"/>
    <OOCacheId xmlns="2958f784-0ef9-4616-b22d-512a8cad1f0d">3ffb6be5-b8ea-469d-a3f8-78075487599b</OOCacheId>
    <IsSearchable xmlns="2958f784-0ef9-4616-b22d-512a8cad1f0d">false</IsSearchable>
    <CSXSubmissionMarket xmlns="2958f784-0ef9-4616-b22d-512a8cad1f0d">5</CSXSubmissionMarket>
    <IsDeleted xmlns="2958f784-0ef9-4616-b22d-512a8cad1f0d">false</IsDeleted>
    <EditorialStatus xmlns="2958f784-0ef9-4616-b22d-512a8cad1f0d">Complete</EditorialStatus>
    <ArtSampleDocs xmlns="2958f784-0ef9-4616-b22d-512a8cad1f0d" xsi:nil="true"/>
    <TrustLevel xmlns="2958f784-0ef9-4616-b22d-512a8cad1f0d">2 Community Trusted</TrustLevel>
    <UALocRecommendation xmlns="2958f784-0ef9-4616-b22d-512a8cad1f0d">Localize</UALocRecommendation>
    <BlockPublish xmlns="2958f784-0ef9-4616-b22d-512a8cad1f0d" xsi:nil="true"/>
    <Component xmlns="fb5acd76-e9f3-4601-9d69-91f53ab96ae6" xsi:nil="true"/>
    <TPLaunchHelpLinkType xmlns="2958f784-0ef9-4616-b22d-512a8cad1f0d">Template</TPLaunchHelpLinkType>
    <Providers xmlns="2958f784-0ef9-4616-b22d-512a8cad1f0d">1|PN102022096| | </Providers>
    <TPAppVersion xmlns="2958f784-0ef9-4616-b22d-512a8cad1f0d" xsi:nil="true"/>
    <VoteCount xmlns="2958f784-0ef9-4616-b22d-512a8cad1f0d" xsi:nil="true"/>
    <APAuthor xmlns="2958f784-0ef9-4616-b22d-512a8cad1f0d">
      <UserInfo>
        <DisplayName>Blu App Pool Account</DisplayName>
        <AccountId>608</AccountId>
        <AccountType/>
      </UserInfo>
    </APAuthor>
    <ClipArtFilename xmlns="2958f784-0ef9-4616-b22d-512a8cad1f0d" xsi:nil="true"/>
    <Provider xmlns="2958f784-0ef9-4616-b22d-512a8cad1f0d" xsi:nil="true"/>
    <AssetExpire xmlns="2958f784-0ef9-4616-b22d-512a8cad1f0d">2100-01-01T00:00:00+00:00</AssetExpire>
    <AssetType xmlns="2958f784-0ef9-4616-b22d-512a8cad1f0d" xsi:nil="true"/>
    <TPClientViewer xmlns="2958f784-0ef9-4616-b22d-512a8cad1f0d" xsi:nil="true"/>
    <TPInstallLocation xmlns="2958f784-0ef9-4616-b22d-512a8cad1f0d" xsi:nil="true"/>
    <SubmitterId xmlns="2958f784-0ef9-4616-b22d-512a8cad1f0d">S-1-10-0-6-3221063840-1126105088</SubmitterId>
    <ThumbnailAssetId xmlns="2958f784-0ef9-4616-b22d-512a8cad1f0d" xsi:nil="true"/>
    <ApprovalStatus xmlns="2958f784-0ef9-4616-b22d-512a8cad1f0d">ApprovedAutomatic</ApprovalStatus>
    <TPComponent xmlns="2958f784-0ef9-4616-b22d-512a8cad1f0d" xsi:nil="true"/>
    <TPExecutable xmlns="2958f784-0ef9-4616-b22d-512a8cad1f0d" xsi:nil="true"/>
    <LastModifiedDateTime xmlns="2958f784-0ef9-4616-b22d-512a8cad1f0d" xsi:nil="true"/>
    <LastPublishResultLookup xmlns="2958f784-0ef9-4616-b22d-512a8cad1f0d" xsi:nil="true"/>
    <LegacyData xmlns="2958f784-0ef9-4616-b22d-512a8cad1f0d" xsi:nil="true"/>
    <BusinessGroup xmlns="2958f784-0ef9-4616-b22d-512a8cad1f0d" xsi:nil="true"/>
    <SourceTitle xmlns="2958f784-0ef9-4616-b22d-512a8cad1f0d" xsi:nil="true"/>
    <TemplateTemplateType xmlns="2958f784-0ef9-4616-b22d-512a8cad1f0d">PowerPoint 12 Default</TemplateTemplateType>
    <IntlLocPriority xmlns="2958f784-0ef9-4616-b22d-512a8cad1f0d" xsi:nil="true"/>
    <OpenTemplate xmlns="2958f784-0ef9-4616-b22d-512a8cad1f0d">true</OpenTemplate>
    <UAProjectedTotalWords xmlns="2958f784-0ef9-4616-b22d-512a8cad1f0d" xsi:nil="true"/>
    <TPApplication xmlns="2958f784-0ef9-4616-b22d-512a8cad1f0d" xsi:nil="true"/>
    <PrimaryImageGen xmlns="2958f784-0ef9-4616-b22d-512a8cad1f0d">true</PrimaryImageGen>
    <IntlLangReview xmlns="2958f784-0ef9-4616-b22d-512a8cad1f0d" xsi:nil="true"/>
    <MachineTranslated xmlns="2958f784-0ef9-4616-b22d-512a8cad1f0d">false</MachineTranslated>
    <OutputCachingOn xmlns="2958f784-0ef9-4616-b22d-512a8cad1f0d">false</OutputCachingOn>
    <ParentAssetId xmlns="2958f784-0ef9-4616-b22d-512a8cad1f0d">TC102022109</ParentAssetId>
    <TemplateStatus xmlns="2958f784-0ef9-4616-b22d-512a8cad1f0d" xsi:nil="true"/>
    <AcquiredFrom xmlns="2958f784-0ef9-4616-b22d-512a8cad1f0d">Internal MS</AcquiredFrom>
    <ContentItem xmlns="2958f784-0ef9-4616-b22d-512a8cad1f0d" xsi:nil="true"/>
    <Markets xmlns="2958f784-0ef9-4616-b22d-512a8cad1f0d">
      <Value>NULL</Value>
    </Markets>
    <OriginAsset xmlns="2958f784-0ef9-4616-b22d-512a8cad1f0d" xsi:nil="true"/>
    <ShowIn xmlns="2958f784-0ef9-4616-b22d-512a8cad1f0d">Show everywhere</ShowIn>
    <EditorialTags xmlns="2958f784-0ef9-4616-b22d-512a8cad1f0d" xsi:nil="true"/>
    <TPLaunchHelpLink xmlns="2958f784-0ef9-4616-b22d-512a8cad1f0d" xsi:nil="true"/>
    <PublishStatusLookup xmlns="2958f784-0ef9-4616-b22d-512a8cad1f0d">
      <Value>333589</Value>
      <Value>636186</Value>
    </PublishStatusLookup>
    <TimesCloned xmlns="2958f784-0ef9-4616-b22d-512a8cad1f0d" xsi:nil="true"/>
    <AverageRating xmlns="2958f784-0ef9-4616-b22d-512a8cad1f0d" xsi:nil="true"/>
    <TPCommandLine xmlns="2958f784-0ef9-4616-b22d-512a8cad1f0d" xsi:nil="true"/>
    <CSXUpdate xmlns="2958f784-0ef9-4616-b22d-512a8cad1f0d">false</CSXUpdate>
    <CSXSubmissionDate xmlns="2958f784-0ef9-4616-b22d-512a8cad1f0d">2010-09-05T18:32:25+00:00</CSXSubmissionDate>
    <IntlLangReviewDate xmlns="2958f784-0ef9-4616-b22d-512a8cad1f0d" xsi:nil="true"/>
    <TPFriendlyName xmlns="2958f784-0ef9-4616-b22d-512a8cad1f0d" xsi:nil="true"/>
    <NumericId xmlns="2958f784-0ef9-4616-b22d-512a8cad1f0d" xsi:nil="true"/>
    <PlannedPubDate xmlns="2958f784-0ef9-4616-b22d-512a8cad1f0d" xsi:nil="true"/>
    <PolicheckWords xmlns="2958f784-0ef9-4616-b22d-512a8cad1f0d" xsi:nil="true"/>
    <PublishTargets xmlns="2958f784-0ef9-4616-b22d-512a8cad1f0d">OfficeOnline</PublishTargets>
    <UALocComments xmlns="2958f784-0ef9-4616-b22d-512a8cad1f0d" xsi:nil="true"/>
    <ApprovalLog xmlns="2958f784-0ef9-4616-b22d-512a8cad1f0d" xsi:nil="true"/>
    <BugNumber xmlns="2958f784-0ef9-4616-b22d-512a8cad1f0d" xsi:nil="true"/>
    <FriendlyTitle xmlns="2958f784-0ef9-4616-b22d-512a8cad1f0d" xsi:nil="true"/>
    <MarketSpecific xmlns="2958f784-0ef9-4616-b22d-512a8cad1f0d">true</MarketSpecific>
    <TPNamespace xmlns="2958f784-0ef9-4616-b22d-512a8cad1f0d" xsi:nil="true"/>
    <UANotes xmlns="2958f784-0ef9-4616-b22d-512a8cad1f0d" xsi:nil="true"/>
    <IntlLangReviewer xmlns="2958f784-0ef9-4616-b22d-512a8cad1f0d" xsi:nil="true"/>
    <UACurrentWords xmlns="2958f784-0ef9-4616-b22d-512a8cad1f0d" xsi:nil="true"/>
    <DirectSourceMarket xmlns="2958f784-0ef9-4616-b22d-512a8cad1f0d" xsi:nil="true"/>
    <DSATActionTaken xmlns="2958f784-0ef9-4616-b22d-512a8cad1f0d" xsi:nil="true"/>
    <APEditor xmlns="2958f784-0ef9-4616-b22d-512a8cad1f0d">
      <UserInfo>
        <DisplayName/>
        <AccountId xsi:nil="true"/>
        <AccountType/>
      </UserInfo>
    </APEditor>
    <Manager xmlns="2958f784-0ef9-4616-b22d-512a8cad1f0d" xsi:nil="true"/>
    <InternalTagsTaxHTField0 xmlns="2958f784-0ef9-4616-b22d-512a8cad1f0d">
      <Terms xmlns="http://schemas.microsoft.com/office/infopath/2007/PartnerControls"/>
    </InternalTagsTaxHTField0>
    <LocComments xmlns="2958f784-0ef9-4616-b22d-512a8cad1f0d" xsi:nil="true"/>
    <LocProcessedForMarketsLookup xmlns="2958f784-0ef9-4616-b22d-512a8cad1f0d" xsi:nil="true"/>
    <LocalizationTagsTaxHTField0 xmlns="2958f784-0ef9-4616-b22d-512a8cad1f0d">
      <Terms xmlns="http://schemas.microsoft.com/office/infopath/2007/PartnerControls"/>
    </LocalizationTagsTaxHTField0>
    <FeatureTagsTaxHTField0 xmlns="2958f784-0ef9-4616-b22d-512a8cad1f0d">
      <Terms xmlns="http://schemas.microsoft.com/office/infopath/2007/PartnerControls"/>
    </FeatureTagsTaxHTField0>
    <LocOverallLocStatusLookup xmlns="2958f784-0ef9-4616-b22d-512a8cad1f0d" xsi:nil="true"/>
    <LocPublishedLinkedAssetsLookup xmlns="2958f784-0ef9-4616-b22d-512a8cad1f0d" xsi:nil="true"/>
    <LocLastLocAttemptVersionTypeLookup xmlns="2958f784-0ef9-4616-b22d-512a8cad1f0d" xsi:nil="true"/>
    <LocManualTestRequired xmlns="2958f784-0ef9-4616-b22d-512a8cad1f0d" xsi:nil="true"/>
    <RecommendationsModifier xmlns="2958f784-0ef9-4616-b22d-512a8cad1f0d" xsi:nil="true"/>
    <CampaignTagsTaxHTField0 xmlns="2958f784-0ef9-4616-b22d-512a8cad1f0d">
      <Terms xmlns="http://schemas.microsoft.com/office/infopath/2007/PartnerControls"/>
    </CampaignTagsTaxHTField0>
    <LocOverallHandbackStatusLookup xmlns="2958f784-0ef9-4616-b22d-512a8cad1f0d" xsi:nil="true"/>
    <LocProcessedForHandoffsLookup xmlns="2958f784-0ef9-4616-b22d-512a8cad1f0d" xsi:nil="true"/>
    <LocOverallPreviewStatusLookup xmlns="2958f784-0ef9-4616-b22d-512a8cad1f0d" xsi:nil="true"/>
    <LocOverallPublishStatusLookup xmlns="2958f784-0ef9-4616-b22d-512a8cad1f0d" xsi:nil="true"/>
    <TaxCatchAll xmlns="2958f784-0ef9-4616-b22d-512a8cad1f0d"/>
    <LocNewPublishedVersionLookup xmlns="2958f784-0ef9-4616-b22d-512a8cad1f0d" xsi:nil="true"/>
    <LocPublishedDependentAssetsLookup xmlns="2958f784-0ef9-4616-b22d-512a8cad1f0d" xsi:nil="true"/>
    <LocRecommendedHandoff xmlns="2958f784-0ef9-4616-b22d-512a8cad1f0d" xsi:nil="true"/>
    <ScenarioTagsTaxHTField0 xmlns="2958f784-0ef9-4616-b22d-512a8cad1f0d">
      <Terms xmlns="http://schemas.microsoft.com/office/infopath/2007/PartnerControls"/>
    </ScenarioTagsTaxHTField0>
    <LocLastLocAttemptVersionLookup xmlns="2958f784-0ef9-4616-b22d-512a8cad1f0d">363</LocLastLocAttemptVersionLookup>
    <OriginalRelease xmlns="2958f784-0ef9-4616-b22d-512a8cad1f0d">14</OriginalRelease>
    <LocMarketGroupTiers2 xmlns="2958f784-0ef9-4616-b22d-512a8cad1f0d"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B6E3A0-15E8-4AAE-B219-A4816869A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CD8031-D4B2-4559-AF19-C42EDA974813}">
  <ds:schemaRefs>
    <ds:schemaRef ds:uri="http://purl.org/dc/terms/"/>
    <ds:schemaRef ds:uri="http://schemas.microsoft.com/office/2006/documentManagement/types"/>
    <ds:schemaRef ds:uri="2958f784-0ef9-4616-b22d-512a8cad1f0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b5acd76-e9f3-4601-9d69-91f53ab96ae6"/>
    <ds:schemaRef ds:uri="http://www.w3.org/XML/1998/namespace"/>
    <ds:schemaRef ds:uri="http://purl.org/dc/dcmitype/"/>
  </ds:schemaRefs>
</ds:datastoreItem>
</file>

<file path=customXml/itemProps3.xml><?xml version="1.0" encoding="utf-8"?>
<ds:datastoreItem xmlns:ds="http://schemas.openxmlformats.org/officeDocument/2006/customXml" ds:itemID="{E7C08089-539A-4967-8944-C3B1D85B07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TM02022109</Template>
  <TotalTime>2042</TotalTime>
  <Words>1156</Words>
  <Application>Microsoft Office PowerPoint</Application>
  <PresentationFormat>Presentación en pantalla (4:3)</PresentationFormat>
  <Paragraphs>145</Paragraphs>
  <Slides>15</Slides>
  <Notes>14</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TM02022109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agua</dc:title>
  <dc:creator>daniel esau X</dc:creator>
  <cp:lastModifiedBy>daniel esau X</cp:lastModifiedBy>
  <cp:revision>38</cp:revision>
  <dcterms:created xsi:type="dcterms:W3CDTF">2010-09-04T23:05:49Z</dcterms:created>
  <dcterms:modified xsi:type="dcterms:W3CDTF">2015-04-09T00:49:42Z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0x010100DE95A0C693CEB341887D38A4A2B58B45040072C752107C5A7B47AA91A1EE638E6F1F</vt:lpwstr>
  </property>
  <property fmtid="{D5CDD505-2E9C-101B-9397-08002B2CF9AE}" pid="3" name="ImageGenCounter">
    <vt:i4>0</vt:i4>
  </property>
  <property fmtid="{D5CDD505-2E9C-101B-9397-08002B2CF9AE}" pid="4" name="ImageGenStatus">
    <vt:i4>0</vt:i4>
  </property>
  <property fmtid="{D5CDD505-2E9C-101B-9397-08002B2CF9AE}" pid="5" name="PolicheckStatus">
    <vt:i4>3</vt:i4>
  </property>
  <property fmtid="{D5CDD505-2E9C-101B-9397-08002B2CF9AE}" pid="6" name="Applications">
    <vt:lpwstr>53;#PowerPoint 12;#407;#PowerPoint 14</vt:lpwstr>
  </property>
  <property fmtid="{D5CDD505-2E9C-101B-9397-08002B2CF9AE}" pid="7" name="PolicheckCounter">
    <vt:i4>1</vt:i4>
  </property>
  <property fmtid="{D5CDD505-2E9C-101B-9397-08002B2CF9AE}" pid="8" name="ImageGenTimestamp">
    <vt:filetime>2010-09-05T18:32:25Z</vt:filetime>
  </property>
  <property fmtid="{D5CDD505-2E9C-101B-9397-08002B2CF9AE}" pid="9" name="PolicheckTimestamp">
    <vt:filetime>2011-04-27T18:38:07Z</vt:filetime>
  </property>
  <property fmtid="{D5CDD505-2E9C-101B-9397-08002B2CF9AE}" pid="10" name="Order">
    <vt:r8>12605500</vt:r8>
  </property>
</Properties>
</file>